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  <p:sldId id="273" r:id="rId19"/>
    <p:sldId id="274" r:id="rId20"/>
    <p:sldId id="276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A4D21-675E-46CF-AF26-8441E0B97C1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98FACB1-9FEF-4323-9CB6-61CB62F64BDC}">
      <dgm:prSet phldrT="[Текст]"/>
      <dgm:spPr>
        <a:solidFill>
          <a:srgbClr val="7030A0">
            <a:alpha val="85000"/>
          </a:srgbClr>
        </a:solidFill>
      </dgm:spPr>
      <dgm:t>
        <a:bodyPr/>
        <a:lstStyle/>
        <a:p>
          <a:r>
            <a:rPr lang="en-US" dirty="0"/>
            <a:t>FRONTEND</a:t>
          </a:r>
          <a:r>
            <a:rPr lang="uk-UA" dirty="0"/>
            <a:t>   Ляпко Анастасія</a:t>
          </a:r>
          <a:endParaRPr lang="ru-UA" dirty="0"/>
        </a:p>
      </dgm:t>
    </dgm:pt>
    <dgm:pt modelId="{321D53ED-DF12-45B8-B4F0-4EC05510DE39}" type="parTrans" cxnId="{9E8F7E2D-4FFC-4A5A-8EA9-F61EE5335BC5}">
      <dgm:prSet/>
      <dgm:spPr/>
      <dgm:t>
        <a:bodyPr/>
        <a:lstStyle/>
        <a:p>
          <a:endParaRPr lang="ru-UA"/>
        </a:p>
      </dgm:t>
    </dgm:pt>
    <dgm:pt modelId="{6FB418C7-2138-48F3-9A38-342CC0325E57}" type="sibTrans" cxnId="{9E8F7E2D-4FFC-4A5A-8EA9-F61EE5335BC5}">
      <dgm:prSet/>
      <dgm:spPr/>
      <dgm:t>
        <a:bodyPr/>
        <a:lstStyle/>
        <a:p>
          <a:endParaRPr lang="ru-UA"/>
        </a:p>
      </dgm:t>
    </dgm:pt>
    <dgm:pt modelId="{2E8A268F-7545-4897-8CC3-216FA7BE861B}">
      <dgm:prSet phldrT="[Текст]"/>
      <dgm:spPr>
        <a:solidFill>
          <a:srgbClr val="FFFF00">
            <a:alpha val="61000"/>
          </a:srgbClr>
        </a:solidFill>
      </dgm:spPr>
      <dgm:t>
        <a:bodyPr/>
        <a:lstStyle/>
        <a:p>
          <a:r>
            <a:rPr lang="en-US" dirty="0"/>
            <a:t>BEKEND</a:t>
          </a:r>
          <a:r>
            <a:rPr lang="uk-UA" dirty="0"/>
            <a:t> </a:t>
          </a:r>
          <a:r>
            <a:rPr lang="en-US" dirty="0"/>
            <a:t> </a:t>
          </a:r>
          <a:r>
            <a:rPr lang="uk-UA" dirty="0"/>
            <a:t>Гур</a:t>
          </a:r>
          <a:r>
            <a:rPr lang="en-US" dirty="0"/>
            <a:t>’</a:t>
          </a:r>
          <a:r>
            <a:rPr lang="uk-UA" dirty="0" err="1"/>
            <a:t>єв</a:t>
          </a:r>
          <a:r>
            <a:rPr lang="uk-UA" dirty="0"/>
            <a:t> Дмитро</a:t>
          </a:r>
          <a:endParaRPr lang="ru-UA" dirty="0"/>
        </a:p>
      </dgm:t>
    </dgm:pt>
    <dgm:pt modelId="{2BE59C5F-DEC8-4AB4-9BBF-773B8CC0D577}" type="parTrans" cxnId="{44D4B039-4FA9-4117-B684-6AD0372151C0}">
      <dgm:prSet/>
      <dgm:spPr/>
      <dgm:t>
        <a:bodyPr/>
        <a:lstStyle/>
        <a:p>
          <a:endParaRPr lang="ru-UA"/>
        </a:p>
      </dgm:t>
    </dgm:pt>
    <dgm:pt modelId="{1E0217FB-E175-4212-AD04-58B2D89DAA6F}" type="sibTrans" cxnId="{44D4B039-4FA9-4117-B684-6AD0372151C0}">
      <dgm:prSet/>
      <dgm:spPr/>
      <dgm:t>
        <a:bodyPr/>
        <a:lstStyle/>
        <a:p>
          <a:endParaRPr lang="ru-UA"/>
        </a:p>
      </dgm:t>
    </dgm:pt>
    <dgm:pt modelId="{6663FF2C-EB4E-4E3C-AAB8-8AA73AB92EB9}">
      <dgm:prSet phldrT="[Текст]"/>
      <dgm:spPr>
        <a:solidFill>
          <a:srgbClr val="FF0000">
            <a:alpha val="66000"/>
          </a:srgbClr>
        </a:solidFill>
      </dgm:spPr>
      <dgm:t>
        <a:bodyPr/>
        <a:lstStyle/>
        <a:p>
          <a:r>
            <a:rPr lang="en-US" dirty="0"/>
            <a:t>AUTORIZATION </a:t>
          </a:r>
          <a:r>
            <a:rPr lang="uk-UA" dirty="0"/>
            <a:t> Спільна робота</a:t>
          </a:r>
          <a:endParaRPr lang="ru-UA" dirty="0"/>
        </a:p>
      </dgm:t>
    </dgm:pt>
    <dgm:pt modelId="{AD18BE12-2E69-4058-A8DD-8A5F5150CCB2}" type="parTrans" cxnId="{0B27A488-182C-4BA5-A0BA-889BB2B6AC18}">
      <dgm:prSet/>
      <dgm:spPr/>
      <dgm:t>
        <a:bodyPr/>
        <a:lstStyle/>
        <a:p>
          <a:endParaRPr lang="ru-UA"/>
        </a:p>
      </dgm:t>
    </dgm:pt>
    <dgm:pt modelId="{F93C8A8A-D5DD-4B2D-A168-96829ACB4CA8}" type="sibTrans" cxnId="{0B27A488-182C-4BA5-A0BA-889BB2B6AC18}">
      <dgm:prSet/>
      <dgm:spPr/>
      <dgm:t>
        <a:bodyPr/>
        <a:lstStyle/>
        <a:p>
          <a:endParaRPr lang="ru-UA"/>
        </a:p>
      </dgm:t>
    </dgm:pt>
    <dgm:pt modelId="{F2604F9C-0BD7-4827-9D2E-C8D31F8627CC}" type="pres">
      <dgm:prSet presAssocID="{264A4D21-675E-46CF-AF26-8441E0B97C15}" presName="compositeShape" presStyleCnt="0">
        <dgm:presLayoutVars>
          <dgm:chMax val="7"/>
          <dgm:dir/>
          <dgm:resizeHandles val="exact"/>
        </dgm:presLayoutVars>
      </dgm:prSet>
      <dgm:spPr/>
    </dgm:pt>
    <dgm:pt modelId="{2A6E81FE-1A8B-431A-B5BE-0E6A99D5DC98}" type="pres">
      <dgm:prSet presAssocID="{698FACB1-9FEF-4323-9CB6-61CB62F64BDC}" presName="circ1" presStyleLbl="vennNode1" presStyleIdx="0" presStyleCnt="3"/>
      <dgm:spPr/>
    </dgm:pt>
    <dgm:pt modelId="{2FC02080-9558-4D26-B123-86B9D44096A7}" type="pres">
      <dgm:prSet presAssocID="{698FACB1-9FEF-4323-9CB6-61CB62F64BD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C630269-C418-40BC-B769-7FACDF1C401D}" type="pres">
      <dgm:prSet presAssocID="{2E8A268F-7545-4897-8CC3-216FA7BE861B}" presName="circ2" presStyleLbl="vennNode1" presStyleIdx="1" presStyleCnt="3"/>
      <dgm:spPr/>
    </dgm:pt>
    <dgm:pt modelId="{9F3D3BA9-2773-4B61-ABA1-6F1901062A21}" type="pres">
      <dgm:prSet presAssocID="{2E8A268F-7545-4897-8CC3-216FA7BE86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F361C6-F6D6-44B0-80D1-EDD05A66BCE1}" type="pres">
      <dgm:prSet presAssocID="{6663FF2C-EB4E-4E3C-AAB8-8AA73AB92EB9}" presName="circ3" presStyleLbl="vennNode1" presStyleIdx="2" presStyleCnt="3"/>
      <dgm:spPr/>
    </dgm:pt>
    <dgm:pt modelId="{DAE9F791-FBDB-40F4-B0A9-81061E1099BF}" type="pres">
      <dgm:prSet presAssocID="{6663FF2C-EB4E-4E3C-AAB8-8AA73AB92EB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A0DC50D-933C-4DD0-947E-5518B888E4CB}" type="presOf" srcId="{6663FF2C-EB4E-4E3C-AAB8-8AA73AB92EB9}" destId="{9CF361C6-F6D6-44B0-80D1-EDD05A66BCE1}" srcOrd="0" destOrd="0" presId="urn:microsoft.com/office/officeart/2005/8/layout/venn1"/>
    <dgm:cxn modelId="{F424B820-5C83-43FA-A50E-79E2183BBDC9}" type="presOf" srcId="{6663FF2C-EB4E-4E3C-AAB8-8AA73AB92EB9}" destId="{DAE9F791-FBDB-40F4-B0A9-81061E1099BF}" srcOrd="1" destOrd="0" presId="urn:microsoft.com/office/officeart/2005/8/layout/venn1"/>
    <dgm:cxn modelId="{7CD7D124-9AE0-4F34-BC79-C25918799068}" type="presOf" srcId="{698FACB1-9FEF-4323-9CB6-61CB62F64BDC}" destId="{2A6E81FE-1A8B-431A-B5BE-0E6A99D5DC98}" srcOrd="0" destOrd="0" presId="urn:microsoft.com/office/officeart/2005/8/layout/venn1"/>
    <dgm:cxn modelId="{9E8F7E2D-4FFC-4A5A-8EA9-F61EE5335BC5}" srcId="{264A4D21-675E-46CF-AF26-8441E0B97C15}" destId="{698FACB1-9FEF-4323-9CB6-61CB62F64BDC}" srcOrd="0" destOrd="0" parTransId="{321D53ED-DF12-45B8-B4F0-4EC05510DE39}" sibTransId="{6FB418C7-2138-48F3-9A38-342CC0325E57}"/>
    <dgm:cxn modelId="{3E0F7B38-A398-40C6-BDBE-A3EBCC78A130}" type="presOf" srcId="{698FACB1-9FEF-4323-9CB6-61CB62F64BDC}" destId="{2FC02080-9558-4D26-B123-86B9D44096A7}" srcOrd="1" destOrd="0" presId="urn:microsoft.com/office/officeart/2005/8/layout/venn1"/>
    <dgm:cxn modelId="{44D4B039-4FA9-4117-B684-6AD0372151C0}" srcId="{264A4D21-675E-46CF-AF26-8441E0B97C15}" destId="{2E8A268F-7545-4897-8CC3-216FA7BE861B}" srcOrd="1" destOrd="0" parTransId="{2BE59C5F-DEC8-4AB4-9BBF-773B8CC0D577}" sibTransId="{1E0217FB-E175-4212-AD04-58B2D89DAA6F}"/>
    <dgm:cxn modelId="{0B27A488-182C-4BA5-A0BA-889BB2B6AC18}" srcId="{264A4D21-675E-46CF-AF26-8441E0B97C15}" destId="{6663FF2C-EB4E-4E3C-AAB8-8AA73AB92EB9}" srcOrd="2" destOrd="0" parTransId="{AD18BE12-2E69-4058-A8DD-8A5F5150CCB2}" sibTransId="{F93C8A8A-D5DD-4B2D-A168-96829ACB4CA8}"/>
    <dgm:cxn modelId="{1EE07F8D-2698-436E-8B1B-05B4F4BFFA59}" type="presOf" srcId="{2E8A268F-7545-4897-8CC3-216FA7BE861B}" destId="{8C630269-C418-40BC-B769-7FACDF1C401D}" srcOrd="0" destOrd="0" presId="urn:microsoft.com/office/officeart/2005/8/layout/venn1"/>
    <dgm:cxn modelId="{6318919B-10CA-4F1F-A4FA-174B601A963C}" type="presOf" srcId="{2E8A268F-7545-4897-8CC3-216FA7BE861B}" destId="{9F3D3BA9-2773-4B61-ABA1-6F1901062A21}" srcOrd="1" destOrd="0" presId="urn:microsoft.com/office/officeart/2005/8/layout/venn1"/>
    <dgm:cxn modelId="{98347AF8-87BE-40D4-A1BA-B320A9BDCA19}" type="presOf" srcId="{264A4D21-675E-46CF-AF26-8441E0B97C15}" destId="{F2604F9C-0BD7-4827-9D2E-C8D31F8627CC}" srcOrd="0" destOrd="0" presId="urn:microsoft.com/office/officeart/2005/8/layout/venn1"/>
    <dgm:cxn modelId="{675406DD-0996-40C2-AB1D-356C64CAF255}" type="presParOf" srcId="{F2604F9C-0BD7-4827-9D2E-C8D31F8627CC}" destId="{2A6E81FE-1A8B-431A-B5BE-0E6A99D5DC98}" srcOrd="0" destOrd="0" presId="urn:microsoft.com/office/officeart/2005/8/layout/venn1"/>
    <dgm:cxn modelId="{F1B091A8-5DD6-4CDF-AE4E-FD680A7D9F03}" type="presParOf" srcId="{F2604F9C-0BD7-4827-9D2E-C8D31F8627CC}" destId="{2FC02080-9558-4D26-B123-86B9D44096A7}" srcOrd="1" destOrd="0" presId="urn:microsoft.com/office/officeart/2005/8/layout/venn1"/>
    <dgm:cxn modelId="{F1A9999E-0CC3-4ADB-9D96-94E4710D896C}" type="presParOf" srcId="{F2604F9C-0BD7-4827-9D2E-C8D31F8627CC}" destId="{8C630269-C418-40BC-B769-7FACDF1C401D}" srcOrd="2" destOrd="0" presId="urn:microsoft.com/office/officeart/2005/8/layout/venn1"/>
    <dgm:cxn modelId="{FCD130D4-37EE-4CE4-AF96-983B2324945B}" type="presParOf" srcId="{F2604F9C-0BD7-4827-9D2E-C8D31F8627CC}" destId="{9F3D3BA9-2773-4B61-ABA1-6F1901062A21}" srcOrd="3" destOrd="0" presId="urn:microsoft.com/office/officeart/2005/8/layout/venn1"/>
    <dgm:cxn modelId="{9CC12C3E-0062-4E40-912C-2427EC856A58}" type="presParOf" srcId="{F2604F9C-0BD7-4827-9D2E-C8D31F8627CC}" destId="{9CF361C6-F6D6-44B0-80D1-EDD05A66BCE1}" srcOrd="4" destOrd="0" presId="urn:microsoft.com/office/officeart/2005/8/layout/venn1"/>
    <dgm:cxn modelId="{E090DF8A-6C36-4A54-9505-80C8A48AF08F}" type="presParOf" srcId="{F2604F9C-0BD7-4827-9D2E-C8D31F8627CC}" destId="{DAE9F791-FBDB-40F4-B0A9-81061E1099B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E81FE-1A8B-431A-B5BE-0E6A99D5DC98}">
      <dsp:nvSpPr>
        <dsp:cNvPr id="0" name=""/>
        <dsp:cNvSpPr/>
      </dsp:nvSpPr>
      <dsp:spPr>
        <a:xfrm>
          <a:off x="2064590" y="50627"/>
          <a:ext cx="2430114" cy="2430114"/>
        </a:xfrm>
        <a:prstGeom prst="ellipse">
          <a:avLst/>
        </a:prstGeom>
        <a:solidFill>
          <a:srgbClr val="7030A0">
            <a:alpha val="8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FRONTEND</a:t>
          </a:r>
          <a:r>
            <a:rPr lang="uk-UA" sz="1800" kern="1200" dirty="0"/>
            <a:t>   Ляпко Анастасія</a:t>
          </a:r>
          <a:endParaRPr lang="ru-UA" sz="1800" kern="1200" dirty="0"/>
        </a:p>
      </dsp:txBody>
      <dsp:txXfrm>
        <a:off x="2388606" y="475897"/>
        <a:ext cx="1782083" cy="1093551"/>
      </dsp:txXfrm>
    </dsp:sp>
    <dsp:sp modelId="{8C630269-C418-40BC-B769-7FACDF1C401D}">
      <dsp:nvSpPr>
        <dsp:cNvPr id="0" name=""/>
        <dsp:cNvSpPr/>
      </dsp:nvSpPr>
      <dsp:spPr>
        <a:xfrm>
          <a:off x="2941457" y="1569448"/>
          <a:ext cx="2430114" cy="2430114"/>
        </a:xfrm>
        <a:prstGeom prst="ellipse">
          <a:avLst/>
        </a:prstGeom>
        <a:solidFill>
          <a:srgbClr val="FFFF00">
            <a:alpha val="61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BEKEND</a:t>
          </a:r>
          <a:r>
            <a:rPr lang="uk-UA" sz="1800" kern="1200" dirty="0"/>
            <a:t> </a:t>
          </a:r>
          <a:r>
            <a:rPr lang="en-US" sz="1800" kern="1200" dirty="0"/>
            <a:t> </a:t>
          </a:r>
          <a:r>
            <a:rPr lang="uk-UA" sz="1800" kern="1200" dirty="0"/>
            <a:t>Гур</a:t>
          </a:r>
          <a:r>
            <a:rPr lang="en-US" sz="1800" kern="1200" dirty="0"/>
            <a:t>’</a:t>
          </a:r>
          <a:r>
            <a:rPr lang="uk-UA" sz="1800" kern="1200" dirty="0" err="1"/>
            <a:t>єв</a:t>
          </a:r>
          <a:r>
            <a:rPr lang="uk-UA" sz="1800" kern="1200" dirty="0"/>
            <a:t> Дмитро</a:t>
          </a:r>
          <a:endParaRPr lang="ru-UA" sz="1800" kern="1200" dirty="0"/>
        </a:p>
      </dsp:txBody>
      <dsp:txXfrm>
        <a:off x="3684667" y="2197228"/>
        <a:ext cx="1458068" cy="1336562"/>
      </dsp:txXfrm>
    </dsp:sp>
    <dsp:sp modelId="{9CF361C6-F6D6-44B0-80D1-EDD05A66BCE1}">
      <dsp:nvSpPr>
        <dsp:cNvPr id="0" name=""/>
        <dsp:cNvSpPr/>
      </dsp:nvSpPr>
      <dsp:spPr>
        <a:xfrm>
          <a:off x="1187724" y="1569448"/>
          <a:ext cx="2430114" cy="2430114"/>
        </a:xfrm>
        <a:prstGeom prst="ellipse">
          <a:avLst/>
        </a:prstGeom>
        <a:solidFill>
          <a:srgbClr val="FF0000">
            <a:alpha val="6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AUTORIZATION </a:t>
          </a:r>
          <a:r>
            <a:rPr lang="uk-UA" sz="1800" kern="1200" dirty="0"/>
            <a:t> Спільна робота</a:t>
          </a:r>
          <a:endParaRPr lang="ru-UA" sz="1800" kern="1200" dirty="0"/>
        </a:p>
      </dsp:txBody>
      <dsp:txXfrm>
        <a:off x="1416560" y="2197228"/>
        <a:ext cx="1458068" cy="1336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F4CFF-1ACE-4A76-282E-780F28345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37E491-13CE-D471-451A-F47428893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E10641-DBDF-07A9-07C3-FDB18DE7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D91841-F4B5-7693-C763-FB0F1DBF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AE4804-9AB9-0D92-3994-5BA4FD57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1293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2180C-7164-6B00-A2E9-3B781542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4601D7-F5B0-9F1D-49E3-1983B427F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994F5A-DCB2-2575-300C-CFEE5D73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A0E804-B3DD-E7DB-63CD-C745A9E7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C54B1-216A-7D66-27C4-7A7C3E13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1720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6711B79-97E8-34FA-9462-DEBBCF466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1801B4-37F2-4905-5FB6-899C8511E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1EFA3-6C7A-455E-F725-95539CF3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B5D158-F506-FC75-9CC4-FAF41734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77DE-4927-A849-71CD-06B38A3F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3598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06862-E4AA-64C6-F835-5E69D39E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0AFDDE-109B-877D-6885-179545A5E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8CBE76-FF35-D00D-4395-9E9E9A12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50630-8120-D027-F737-A3A7E397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7F5F2C-CA43-D5CE-DC85-DF171B8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2533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5CBB6-2A74-FB97-F564-5B6368F3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0E5726-9258-6AA5-CFE1-FC4C1E8E8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9699E8-7CA1-7C68-FA37-AAF86AB2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A3534-EF1D-3E71-105D-DDFC75CB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77178E-B386-F208-1059-914FBDA0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4585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E4AC5-BB8D-FBDF-4043-08148BEA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8B9F48-CFDB-C882-0FCE-69BF0EB0D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64FD8-DF72-58DC-DEC7-84FB7C89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49BA84-49DA-B2B3-1CBA-69162B06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CCD6EB-A853-9F68-6ABC-8B937C65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EC55B0-8E25-9F07-9306-62CC035C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5531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F7859-E715-02FF-4B54-0EF3A85B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25E4C1-8BE2-4080-C63B-BF916A6D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D8895A-CE75-9149-802B-B8DA02E0C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CD7189-160A-02E3-51A4-FA2AD391F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1C48E6-1A24-7BD6-B4A8-CACC45D3B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D9C321-9DA4-45C9-7EE8-0E037A7B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90B8DE-560C-B388-7794-B92EF6AB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E2FEA1-8CAD-F2AA-46A1-55C7B130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5608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EF028-0554-D90E-5283-492B3051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4B0916-B838-05B7-85F9-71F4F7C0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11E715-278E-40A9-EE4E-0BAC1221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61DA1F-036A-6201-92B4-40E4EE8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2450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B245195-6D1C-3DEF-BCE4-38F58774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1A2146-6C5A-3C91-4098-99A60BA3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768115-D2F5-E8B9-DE5D-0592D039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1300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615E3-CECC-38B0-823A-A47A6B892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DD06DD-2BDA-B023-19DB-406EF817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352921-CC18-A1A2-6BDB-DD21711B7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A71347-3701-5D61-2EEC-D2E8C6ED0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44F87F-BD35-B2A0-1B3D-3943EB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99DD38-681A-4F80-9C1B-B8968CBD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0219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8A46-D187-1DBC-3354-CE0AC36B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83D000-139E-7412-46EE-57E548103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6C07F5-EFE0-8CE1-A529-62480884A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5ABE22-E889-E6AA-7CAF-AB912B20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31074F-06B3-E8E8-CDDF-2FB6961F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432189-57AD-C143-C3B3-7891ABEE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823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C29DA-5ADF-9803-046E-A3AD7460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063C39-9AFA-9CBA-FB0E-822F162B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9C2AF3-CF8E-2926-66D9-2B87824A9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730CE-3BE2-4EDC-BE00-DA75E0D37E9A}" type="datetimeFigureOut">
              <a:rPr lang="ru-UA" smtClean="0"/>
              <a:t>07.12.2024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CFFC4E-8831-DD10-D277-DE3D33BF1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D4B847-0607-5F88-63B6-B6FAD3A3F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E5BF4-9EFE-4AE8-A26D-B14ABB753755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1467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AE3B3F-80AC-8B09-8684-EB7914BC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929" cy="68591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3840-4A41-9E14-B69E-F03A0A48A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977"/>
            <a:ext cx="9144000" cy="6232848"/>
          </a:xfrm>
        </p:spPr>
        <p:txBody>
          <a:bodyPr>
            <a:normAutofit/>
          </a:bodyPr>
          <a:lstStyle/>
          <a:p>
            <a:r>
              <a:rPr lang="uk-U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ПРЕЗЕНТАЦІЯ ДО КУРСОВОГО ПРОЄКТУ</a:t>
            </a:r>
            <a:br>
              <a:rPr lang="uk-U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дисципліни  «Сучасні мови об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єктно</a:t>
            </a: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-орієнтованого програмування»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 Розробка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 « Бюро знайомств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	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Студентів  2  курсу  КН–23–1  групи</a:t>
            </a:r>
            <a:b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Ступінь вищої освіти   «Бакалавр»</a:t>
            </a:r>
            <a:b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Спеціальність 122 – «Комп’ютерні науки»</a:t>
            </a:r>
            <a:b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Освітньо-професійна програма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«Комп’ютерні науки»		</a:t>
            </a:r>
            <a:b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Ляпко А.І та Гур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єв</a:t>
            </a: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Д.П	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 старший викладач кафедри АІС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Бельська</a:t>
            </a:r>
            <a:r>
              <a:rPr lang="uk-UA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Ю.</a:t>
            </a:r>
            <a:b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U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DBA3F1-E93D-E8B2-E406-9E98175A8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" y="0"/>
            <a:ext cx="12187859" cy="685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F5EA95-5C15-FD56-96BC-A7ECB412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</a:rPr>
              <a:t>Чому</a:t>
            </a:r>
            <a:r>
              <a:rPr lang="ru-RU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MVVM </a:t>
            </a:r>
            <a:r>
              <a:rPr lang="ru-RU" sz="3200" b="1" dirty="0">
                <a:solidFill>
                  <a:schemeClr val="bg1"/>
                </a:solidFill>
              </a:rPr>
              <a:t>у </a:t>
            </a:r>
            <a:r>
              <a:rPr lang="en-US" sz="3200" b="1" dirty="0">
                <a:solidFill>
                  <a:schemeClr val="bg1"/>
                </a:solidFill>
              </a:rPr>
              <a:t>WPF?</a:t>
            </a:r>
            <a:br>
              <a:rPr lang="en-US" sz="3200" b="1" dirty="0">
                <a:solidFill>
                  <a:schemeClr val="bg1"/>
                </a:solidFill>
              </a:rPr>
            </a:b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3C0D1E-0536-39C6-8FE1-DF3A453A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794" y="1393901"/>
            <a:ext cx="5913593" cy="44671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>
                <a:solidFill>
                  <a:schemeClr val="bg1"/>
                </a:solidFill>
              </a:rPr>
              <a:t>MVVM (Model-View-</a:t>
            </a:r>
            <a:r>
              <a:rPr lang="en-US" sz="1100" b="1" dirty="0" err="1">
                <a:solidFill>
                  <a:schemeClr val="bg1"/>
                </a:solidFill>
              </a:rPr>
              <a:t>ViewModel</a:t>
            </a:r>
            <a:r>
              <a:rPr lang="en-US" sz="1100" b="1" dirty="0">
                <a:solidFill>
                  <a:schemeClr val="bg1"/>
                </a:solidFill>
              </a:rPr>
              <a:t>) </a:t>
            </a:r>
            <a:r>
              <a:rPr lang="ru-RU" sz="1100" b="1" dirty="0">
                <a:solidFill>
                  <a:schemeClr val="bg1"/>
                </a:solidFill>
              </a:rPr>
              <a:t>є </a:t>
            </a:r>
            <a:r>
              <a:rPr lang="ru-RU" sz="1100" b="1" dirty="0" err="1">
                <a:solidFill>
                  <a:schemeClr val="bg1"/>
                </a:solidFill>
              </a:rPr>
              <a:t>популярним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патерном</a:t>
            </a:r>
            <a:r>
              <a:rPr lang="ru-RU" sz="1100" b="1" dirty="0">
                <a:solidFill>
                  <a:schemeClr val="bg1"/>
                </a:solidFill>
              </a:rPr>
              <a:t> у </a:t>
            </a:r>
            <a:r>
              <a:rPr lang="en-US" sz="1100" b="1" dirty="0">
                <a:solidFill>
                  <a:schemeClr val="bg1"/>
                </a:solidFill>
              </a:rPr>
              <a:t>WPF </a:t>
            </a:r>
            <a:r>
              <a:rPr lang="ru-RU" sz="1100" b="1" dirty="0" err="1">
                <a:solidFill>
                  <a:schemeClr val="bg1"/>
                </a:solidFill>
              </a:rPr>
              <a:t>завдяки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чіткому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поділу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відповідальностей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між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логікою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бізнесу</a:t>
            </a:r>
            <a:r>
              <a:rPr lang="ru-RU" sz="1100" b="1" dirty="0">
                <a:solidFill>
                  <a:schemeClr val="bg1"/>
                </a:solidFill>
              </a:rPr>
              <a:t>, </a:t>
            </a:r>
            <a:r>
              <a:rPr lang="ru-RU" sz="1100" b="1" dirty="0" err="1">
                <a:solidFill>
                  <a:schemeClr val="bg1"/>
                </a:solidFill>
              </a:rPr>
              <a:t>інтерфейсом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користувача</a:t>
            </a:r>
            <a:r>
              <a:rPr lang="ru-RU" sz="1100" b="1" dirty="0">
                <a:solidFill>
                  <a:schemeClr val="bg1"/>
                </a:solidFill>
              </a:rPr>
              <a:t> та </a:t>
            </a:r>
            <a:r>
              <a:rPr lang="ru-RU" sz="1100" b="1" dirty="0" err="1">
                <a:solidFill>
                  <a:schemeClr val="bg1"/>
                </a:solidFill>
              </a:rPr>
              <a:t>управлінням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даними</a:t>
            </a:r>
            <a:r>
              <a:rPr lang="ru-RU" sz="1100" b="1" dirty="0">
                <a:solidFill>
                  <a:schemeClr val="bg1"/>
                </a:solidFill>
              </a:rPr>
              <a:t>. </a:t>
            </a:r>
            <a:r>
              <a:rPr lang="ru-RU" sz="1100" b="1" dirty="0" err="1">
                <a:solidFill>
                  <a:schemeClr val="bg1"/>
                </a:solidFill>
              </a:rPr>
              <a:t>Він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забезпечує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легше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підтримання</a:t>
            </a:r>
            <a:r>
              <a:rPr lang="ru-RU" sz="1100" b="1" dirty="0">
                <a:solidFill>
                  <a:schemeClr val="bg1"/>
                </a:solidFill>
              </a:rPr>
              <a:t>, </a:t>
            </a:r>
            <a:r>
              <a:rPr lang="ru-RU" sz="1100" b="1" dirty="0" err="1">
                <a:solidFill>
                  <a:schemeClr val="bg1"/>
                </a:solidFill>
              </a:rPr>
              <a:t>тестування</a:t>
            </a:r>
            <a:r>
              <a:rPr lang="ru-RU" sz="1100" b="1" dirty="0">
                <a:solidFill>
                  <a:schemeClr val="bg1"/>
                </a:solidFill>
              </a:rPr>
              <a:t> і </a:t>
            </a:r>
            <a:r>
              <a:rPr lang="ru-RU" sz="1100" b="1" dirty="0" err="1">
                <a:solidFill>
                  <a:schemeClr val="bg1"/>
                </a:solidFill>
              </a:rPr>
              <a:t>можливість</a:t>
            </a:r>
            <a:r>
              <a:rPr lang="ru-RU" sz="1100" b="1" dirty="0">
                <a:solidFill>
                  <a:schemeClr val="bg1"/>
                </a:solidFill>
              </a:rPr>
              <a:t> повторного </a:t>
            </a:r>
            <a:r>
              <a:rPr lang="ru-RU" sz="1100" b="1" dirty="0" err="1">
                <a:solidFill>
                  <a:schemeClr val="bg1"/>
                </a:solidFill>
              </a:rPr>
              <a:t>використання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компонентів</a:t>
            </a:r>
            <a:r>
              <a:rPr lang="ru-RU" sz="1100" b="1" dirty="0">
                <a:solidFill>
                  <a:schemeClr val="bg1"/>
                </a:solidFill>
              </a:rPr>
              <a:t>.</a:t>
            </a:r>
          </a:p>
          <a:p>
            <a:endParaRPr lang="ru-RU" sz="11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100" b="1" dirty="0">
                <a:solidFill>
                  <a:schemeClr val="bg1"/>
                </a:solidFill>
              </a:rPr>
              <a:t>1. </a:t>
            </a:r>
            <a:r>
              <a:rPr lang="en-US" sz="1100" b="1" dirty="0">
                <a:solidFill>
                  <a:schemeClr val="bg1"/>
                </a:solidFill>
              </a:rPr>
              <a:t>Model (</a:t>
            </a:r>
            <a:r>
              <a:rPr lang="ru-RU" sz="1100" b="1" dirty="0">
                <a:solidFill>
                  <a:schemeClr val="bg1"/>
                </a:solidFill>
              </a:rPr>
              <a:t>Модель):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Містить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бізнес-логіку</a:t>
            </a:r>
            <a:r>
              <a:rPr lang="ru-RU" sz="1100" b="1" dirty="0">
                <a:solidFill>
                  <a:schemeClr val="bg1"/>
                </a:solidFill>
              </a:rPr>
              <a:t> і </a:t>
            </a:r>
            <a:r>
              <a:rPr lang="ru-RU" sz="1100" b="1" dirty="0" err="1">
                <a:solidFill>
                  <a:schemeClr val="bg1"/>
                </a:solidFill>
              </a:rPr>
              <a:t>дані</a:t>
            </a:r>
            <a:r>
              <a:rPr lang="ru-RU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Абстрагується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від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UI.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Наприклад</a:t>
            </a:r>
            <a:r>
              <a:rPr lang="ru-RU" sz="1100" b="1" dirty="0">
                <a:solidFill>
                  <a:schemeClr val="bg1"/>
                </a:solidFill>
              </a:rPr>
              <a:t>, </a:t>
            </a:r>
            <a:r>
              <a:rPr lang="ru-RU" sz="1100" b="1" dirty="0" err="1">
                <a:solidFill>
                  <a:schemeClr val="bg1"/>
                </a:solidFill>
              </a:rPr>
              <a:t>клас</a:t>
            </a:r>
            <a:r>
              <a:rPr lang="ru-RU" sz="1100" b="1" dirty="0">
                <a:solidFill>
                  <a:schemeClr val="bg1"/>
                </a:solidFill>
              </a:rPr>
              <a:t> для </a:t>
            </a:r>
            <a:r>
              <a:rPr lang="ru-RU" sz="1100" b="1" dirty="0" err="1">
                <a:solidFill>
                  <a:schemeClr val="bg1"/>
                </a:solidFill>
              </a:rPr>
              <a:t>роботи</a:t>
            </a:r>
            <a:r>
              <a:rPr lang="ru-RU" sz="1100" b="1" dirty="0">
                <a:solidFill>
                  <a:schemeClr val="bg1"/>
                </a:solidFill>
              </a:rPr>
              <a:t> з базою </a:t>
            </a:r>
            <a:r>
              <a:rPr lang="ru-RU" sz="1100" b="1" dirty="0" err="1">
                <a:solidFill>
                  <a:schemeClr val="bg1"/>
                </a:solidFill>
              </a:rPr>
              <a:t>даних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або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API.</a:t>
            </a:r>
          </a:p>
          <a:p>
            <a:pPr marL="0" indent="0">
              <a:buNone/>
            </a:pPr>
            <a:r>
              <a:rPr lang="en-US" sz="1100" b="1" dirty="0">
                <a:solidFill>
                  <a:schemeClr val="bg1"/>
                </a:solidFill>
              </a:rPr>
              <a:t>2. </a:t>
            </a:r>
            <a:r>
              <a:rPr lang="en-US" sz="1100" b="1" dirty="0" err="1">
                <a:solidFill>
                  <a:schemeClr val="bg1"/>
                </a:solidFill>
              </a:rPr>
              <a:t>ViewModel</a:t>
            </a:r>
            <a:r>
              <a:rPr lang="en-US" sz="1100" b="1" dirty="0">
                <a:solidFill>
                  <a:schemeClr val="bg1"/>
                </a:solidFill>
              </a:rPr>
              <a:t> (</a:t>
            </a:r>
            <a:r>
              <a:rPr lang="ru-RU" sz="1100" b="1" dirty="0">
                <a:solidFill>
                  <a:schemeClr val="bg1"/>
                </a:solidFill>
              </a:rPr>
              <a:t>Модель </a:t>
            </a:r>
            <a:r>
              <a:rPr lang="ru-RU" sz="1100" b="1" dirty="0" err="1">
                <a:solidFill>
                  <a:schemeClr val="bg1"/>
                </a:solidFill>
              </a:rPr>
              <a:t>представлення</a:t>
            </a:r>
            <a:r>
              <a:rPr lang="ru-RU" sz="1100" b="1" dirty="0">
                <a:solidFill>
                  <a:schemeClr val="bg1"/>
                </a:solidFill>
              </a:rPr>
              <a:t>):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Містить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логіку</a:t>
            </a:r>
            <a:r>
              <a:rPr lang="ru-RU" sz="1100" b="1" dirty="0">
                <a:solidFill>
                  <a:schemeClr val="bg1"/>
                </a:solidFill>
              </a:rPr>
              <a:t> для </a:t>
            </a:r>
            <a:r>
              <a:rPr lang="ru-RU" sz="1100" b="1" dirty="0" err="1">
                <a:solidFill>
                  <a:schemeClr val="bg1"/>
                </a:solidFill>
              </a:rPr>
              <a:t>керування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інтерфейсом</a:t>
            </a:r>
            <a:r>
              <a:rPr lang="ru-RU" sz="1100" b="1" dirty="0">
                <a:solidFill>
                  <a:schemeClr val="bg1"/>
                </a:solidFill>
              </a:rPr>
              <a:t> (</a:t>
            </a:r>
            <a:r>
              <a:rPr lang="ru-RU" sz="1100" b="1" dirty="0" err="1">
                <a:solidFill>
                  <a:schemeClr val="bg1"/>
                </a:solidFill>
              </a:rPr>
              <a:t>наприклад</a:t>
            </a:r>
            <a:r>
              <a:rPr lang="ru-RU" sz="1100" b="1" dirty="0">
                <a:solidFill>
                  <a:schemeClr val="bg1"/>
                </a:solidFill>
              </a:rPr>
              <a:t>, </a:t>
            </a:r>
            <a:r>
              <a:rPr lang="ru-RU" sz="1100" b="1" dirty="0" err="1">
                <a:solidFill>
                  <a:schemeClr val="bg1"/>
                </a:solidFill>
              </a:rPr>
              <a:t>команди</a:t>
            </a:r>
            <a:r>
              <a:rPr lang="ru-RU" sz="1100" b="1" dirty="0">
                <a:solidFill>
                  <a:schemeClr val="bg1"/>
                </a:solidFill>
              </a:rPr>
              <a:t>, </a:t>
            </a:r>
            <a:r>
              <a:rPr lang="ru-RU" sz="1100" b="1" dirty="0" err="1">
                <a:solidFill>
                  <a:schemeClr val="bg1"/>
                </a:solidFill>
              </a:rPr>
              <a:t>властивості</a:t>
            </a:r>
            <a:r>
              <a:rPr lang="ru-RU" sz="1100" b="1" dirty="0">
                <a:solidFill>
                  <a:schemeClr val="bg1"/>
                </a:solidFill>
              </a:rPr>
              <a:t>).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Зв’язує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дані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між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Model </a:t>
            </a:r>
            <a:r>
              <a:rPr lang="ru-RU" sz="1100" b="1" dirty="0">
                <a:solidFill>
                  <a:schemeClr val="bg1"/>
                </a:solidFill>
              </a:rPr>
              <a:t>і </a:t>
            </a:r>
            <a:r>
              <a:rPr lang="en-US" sz="1100" b="1" dirty="0">
                <a:solidFill>
                  <a:schemeClr val="bg1"/>
                </a:solidFill>
              </a:rPr>
              <a:t>View.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Реалізує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INotifyPropertyChanged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>
                <a:solidFill>
                  <a:schemeClr val="bg1"/>
                </a:solidFill>
              </a:rPr>
              <a:t>для </a:t>
            </a:r>
            <a:r>
              <a:rPr lang="ru-RU" sz="1100" b="1" dirty="0" err="1">
                <a:solidFill>
                  <a:schemeClr val="bg1"/>
                </a:solidFill>
              </a:rPr>
              <a:t>динамічного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оновлення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інтерфейсу</a:t>
            </a:r>
            <a:r>
              <a:rPr lang="ru-RU" sz="1100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1100" b="1" dirty="0" err="1">
                <a:solidFill>
                  <a:schemeClr val="bg1"/>
                </a:solidFill>
              </a:rPr>
              <a:t>Переваги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MVVM: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Тестованість</a:t>
            </a:r>
            <a:r>
              <a:rPr lang="ru-RU" sz="1100" b="1" dirty="0">
                <a:solidFill>
                  <a:schemeClr val="bg1"/>
                </a:solidFill>
              </a:rPr>
              <a:t>: Модель </a:t>
            </a:r>
            <a:r>
              <a:rPr lang="ru-RU" sz="1100" b="1" dirty="0" err="1">
                <a:solidFill>
                  <a:schemeClr val="bg1"/>
                </a:solidFill>
              </a:rPr>
              <a:t>представлення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можна</a:t>
            </a:r>
            <a:r>
              <a:rPr lang="ru-RU" sz="1100" b="1" dirty="0">
                <a:solidFill>
                  <a:schemeClr val="bg1"/>
                </a:solidFill>
              </a:rPr>
              <a:t> легко </a:t>
            </a:r>
            <a:r>
              <a:rPr lang="ru-RU" sz="1100" b="1" dirty="0" err="1">
                <a:solidFill>
                  <a:schemeClr val="bg1"/>
                </a:solidFill>
              </a:rPr>
              <a:t>тестувати</a:t>
            </a:r>
            <a:r>
              <a:rPr lang="ru-RU" sz="1100" b="1" dirty="0">
                <a:solidFill>
                  <a:schemeClr val="bg1"/>
                </a:solidFill>
              </a:rPr>
              <a:t> без </a:t>
            </a:r>
            <a:r>
              <a:rPr lang="ru-RU" sz="1100" b="1" dirty="0" err="1">
                <a:solidFill>
                  <a:schemeClr val="bg1"/>
                </a:solidFill>
              </a:rPr>
              <a:t>участі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View.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Відокремлення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логіки</a:t>
            </a:r>
            <a:r>
              <a:rPr lang="ru-RU" sz="1100" b="1" dirty="0">
                <a:solidFill>
                  <a:schemeClr val="bg1"/>
                </a:solidFill>
              </a:rPr>
              <a:t> і </a:t>
            </a:r>
            <a:r>
              <a:rPr lang="en-US" sz="1100" b="1" dirty="0">
                <a:solidFill>
                  <a:schemeClr val="bg1"/>
                </a:solidFill>
              </a:rPr>
              <a:t>UI: </a:t>
            </a:r>
            <a:r>
              <a:rPr lang="ru-RU" sz="1100" b="1" dirty="0" err="1">
                <a:solidFill>
                  <a:schemeClr val="bg1"/>
                </a:solidFill>
              </a:rPr>
              <a:t>Чітке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розділення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між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логікою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програми</a:t>
            </a:r>
            <a:r>
              <a:rPr lang="ru-RU" sz="1100" b="1" dirty="0">
                <a:solidFill>
                  <a:schemeClr val="bg1"/>
                </a:solidFill>
              </a:rPr>
              <a:t> та </a:t>
            </a:r>
            <a:r>
              <a:rPr lang="ru-RU" sz="1100" b="1" dirty="0" err="1">
                <a:solidFill>
                  <a:schemeClr val="bg1"/>
                </a:solidFill>
              </a:rPr>
              <a:t>її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відображенням</a:t>
            </a:r>
            <a:r>
              <a:rPr lang="ru-RU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1100" b="1" dirty="0" err="1">
                <a:solidFill>
                  <a:schemeClr val="bg1"/>
                </a:solidFill>
              </a:rPr>
              <a:t>Повторне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використання</a:t>
            </a:r>
            <a:r>
              <a:rPr lang="ru-RU" sz="1100" b="1" dirty="0">
                <a:solidFill>
                  <a:schemeClr val="bg1"/>
                </a:solidFill>
              </a:rPr>
              <a:t>: </a:t>
            </a:r>
            <a:r>
              <a:rPr lang="ru-RU" sz="1100" b="1" dirty="0" err="1">
                <a:solidFill>
                  <a:schemeClr val="bg1"/>
                </a:solidFill>
              </a:rPr>
              <a:t>Логіку</a:t>
            </a:r>
            <a:r>
              <a:rPr lang="ru-RU" sz="1100" b="1" dirty="0">
                <a:solidFill>
                  <a:schemeClr val="bg1"/>
                </a:solidFill>
              </a:rPr>
              <a:t> в </a:t>
            </a:r>
            <a:r>
              <a:rPr lang="en-US" sz="1100" b="1" dirty="0" err="1">
                <a:solidFill>
                  <a:schemeClr val="bg1"/>
                </a:solidFill>
              </a:rPr>
              <a:t>ViewModel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можна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ru-RU" sz="1100" b="1" dirty="0" err="1">
                <a:solidFill>
                  <a:schemeClr val="bg1"/>
                </a:solidFill>
              </a:rPr>
              <a:t>використовувати</a:t>
            </a:r>
            <a:r>
              <a:rPr lang="ru-RU" sz="1100" b="1" dirty="0">
                <a:solidFill>
                  <a:schemeClr val="bg1"/>
                </a:solidFill>
              </a:rPr>
              <a:t> в </a:t>
            </a:r>
            <a:r>
              <a:rPr lang="ru-RU" sz="1100" b="1" dirty="0" err="1">
                <a:solidFill>
                  <a:schemeClr val="bg1"/>
                </a:solidFill>
              </a:rPr>
              <a:t>різних</a:t>
            </a:r>
            <a:r>
              <a:rPr lang="ru-RU" sz="1100" b="1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UI </a:t>
            </a:r>
            <a:r>
              <a:rPr lang="ru-RU" sz="1100" b="1" dirty="0">
                <a:solidFill>
                  <a:schemeClr val="bg1"/>
                </a:solidFill>
              </a:rPr>
              <a:t>компонентах.</a:t>
            </a:r>
            <a:endParaRPr lang="ru-UA" sz="1100" b="1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DF98F0-0978-F56E-EC4B-98F2C7A8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4" y="2888165"/>
            <a:ext cx="5084956" cy="21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0E1020-8C4D-55E7-33E8-515A671A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92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4CEE3-1E11-9428-9AC2-436370C9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>
                <a:solidFill>
                  <a:schemeClr val="bg1"/>
                </a:solidFill>
              </a:rPr>
              <a:t>Переваги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MVVM:</a:t>
            </a:r>
            <a:br>
              <a:rPr lang="en-US" b="1" dirty="0">
                <a:solidFill>
                  <a:schemeClr val="bg1"/>
                </a:solidFill>
              </a:rPr>
            </a:br>
            <a:endParaRPr lang="ru-UA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B4B362-11A6-4CB9-DEE7-EA1BE5FD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Тестованість</a:t>
            </a:r>
            <a:r>
              <a:rPr lang="ru-RU" dirty="0">
                <a:solidFill>
                  <a:schemeClr val="bg1"/>
                </a:solidFill>
              </a:rPr>
              <a:t>: Модель </a:t>
            </a:r>
            <a:r>
              <a:rPr lang="ru-RU" dirty="0" err="1">
                <a:solidFill>
                  <a:schemeClr val="bg1"/>
                </a:solidFill>
              </a:rPr>
              <a:t>представлення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можна</a:t>
            </a:r>
            <a:r>
              <a:rPr lang="ru-RU" dirty="0">
                <a:solidFill>
                  <a:schemeClr val="bg1"/>
                </a:solidFill>
              </a:rPr>
              <a:t> легко </a:t>
            </a:r>
            <a:r>
              <a:rPr lang="ru-RU" dirty="0" err="1">
                <a:solidFill>
                  <a:schemeClr val="bg1"/>
                </a:solidFill>
              </a:rPr>
              <a:t>тестувати</a:t>
            </a:r>
            <a:r>
              <a:rPr lang="ru-RU" dirty="0">
                <a:solidFill>
                  <a:schemeClr val="bg1"/>
                </a:solidFill>
              </a:rPr>
              <a:t> без </a:t>
            </a:r>
            <a:r>
              <a:rPr lang="ru-RU" dirty="0" err="1">
                <a:solidFill>
                  <a:schemeClr val="bg1"/>
                </a:solidFill>
              </a:rPr>
              <a:t>участі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View.</a:t>
            </a:r>
          </a:p>
          <a:p>
            <a:r>
              <a:rPr lang="ru-RU" dirty="0" err="1">
                <a:solidFill>
                  <a:schemeClr val="bg1"/>
                </a:solidFill>
              </a:rPr>
              <a:t>Відокремлення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логіки</a:t>
            </a:r>
            <a:r>
              <a:rPr lang="ru-RU" dirty="0">
                <a:solidFill>
                  <a:schemeClr val="bg1"/>
                </a:solidFill>
              </a:rPr>
              <a:t> і </a:t>
            </a:r>
            <a:r>
              <a:rPr lang="en-US" dirty="0">
                <a:solidFill>
                  <a:schemeClr val="bg1"/>
                </a:solidFill>
              </a:rPr>
              <a:t>UI: </a:t>
            </a:r>
            <a:r>
              <a:rPr lang="ru-RU" dirty="0" err="1">
                <a:solidFill>
                  <a:schemeClr val="bg1"/>
                </a:solidFill>
              </a:rPr>
              <a:t>Чітке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розділення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між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логікою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програми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її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відображенням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r>
              <a:rPr lang="ru-RU" dirty="0" err="1">
                <a:solidFill>
                  <a:schemeClr val="bg1"/>
                </a:solidFill>
              </a:rPr>
              <a:t>Повторне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використання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Логіку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en-US" dirty="0" err="1">
                <a:solidFill>
                  <a:schemeClr val="bg1"/>
                </a:solidFill>
              </a:rPr>
              <a:t>ViewModel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можна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використовувати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різних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UI </a:t>
            </a:r>
            <a:r>
              <a:rPr lang="ru-RU" dirty="0">
                <a:solidFill>
                  <a:schemeClr val="bg1"/>
                </a:solidFill>
              </a:rPr>
              <a:t>компонентах</a:t>
            </a:r>
            <a:endParaRPr lang="ru-UA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2B127B-9A92-3F5C-43C3-5342830B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5" y="3274160"/>
            <a:ext cx="4475802" cy="15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5C6469-AE77-3191-C867-FCE30EAA5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1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400A2-2D18-9931-0239-21202F3E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chemeClr val="bg1"/>
                </a:solidFill>
                <a:cs typeface="Times New Roman" panose="02020603050405020304" pitchFamily="18" charset="0"/>
              </a:rPr>
              <a:t>Використані класи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:</a:t>
            </a:r>
            <a:endParaRPr lang="ru-UA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3709A-5125-04B8-38C5-DD2DA31A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645347"/>
            <a:ext cx="6172200" cy="4873625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Призначення</a:t>
            </a:r>
            <a:r>
              <a:rPr lang="ru-RU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Клас City </a:t>
            </a:r>
            <a:r>
              <a:rPr lang="ru-RU" dirty="0" err="1">
                <a:solidFill>
                  <a:schemeClr val="bg1"/>
                </a:solidFill>
              </a:rPr>
              <a:t>представляє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інформацію</a:t>
            </a:r>
            <a:r>
              <a:rPr lang="ru-RU" dirty="0">
                <a:solidFill>
                  <a:schemeClr val="bg1"/>
                </a:solidFill>
              </a:rPr>
              <a:t> про </a:t>
            </a:r>
            <a:r>
              <a:rPr lang="ru-RU" dirty="0" err="1">
                <a:solidFill>
                  <a:schemeClr val="bg1"/>
                </a:solidFill>
              </a:rPr>
              <a:t>місто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Він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містить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назву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міста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посилання</a:t>
            </a:r>
            <a:r>
              <a:rPr lang="ru-RU" dirty="0">
                <a:solidFill>
                  <a:schemeClr val="bg1"/>
                </a:solidFill>
              </a:rPr>
              <a:t> на чат, яке </a:t>
            </a:r>
            <a:r>
              <a:rPr lang="ru-RU" dirty="0" err="1">
                <a:solidFill>
                  <a:schemeClr val="bg1"/>
                </a:solidFill>
              </a:rPr>
              <a:t>може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використовуватися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спілкування</a:t>
            </a:r>
            <a:r>
              <a:rPr lang="ru-RU" dirty="0">
                <a:solidFill>
                  <a:schemeClr val="bg1"/>
                </a:solidFill>
              </a:rPr>
              <a:t> з жителями </a:t>
            </a:r>
            <a:r>
              <a:rPr lang="ru-RU" dirty="0" err="1">
                <a:solidFill>
                  <a:schemeClr val="bg1"/>
                </a:solidFill>
              </a:rPr>
              <a:t>чи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користувачами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пов'язаними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цим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містом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ru-UA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E6129B-F063-1E98-0E2E-E102C37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47" y="2643046"/>
            <a:ext cx="4182059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6FF20-7605-0FC6-E896-DC21DD2F9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37FD5-16C6-E3CB-999D-8942D008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chemeClr val="bg1"/>
                </a:solidFill>
              </a:rPr>
              <a:t>Використані класи 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ru-UA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23C82-58CB-1ACA-7E27-72A462A8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529" y="2343354"/>
            <a:ext cx="6172200" cy="366426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Конструктор </a:t>
            </a:r>
            <a:r>
              <a:rPr lang="ru-RU" dirty="0" err="1">
                <a:solidFill>
                  <a:schemeClr val="bg1"/>
                </a:solidFill>
              </a:rPr>
              <a:t>класу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User </a:t>
            </a:r>
            <a:r>
              <a:rPr lang="ru-RU" dirty="0" err="1">
                <a:solidFill>
                  <a:schemeClr val="bg1"/>
                </a:solidFill>
              </a:rPr>
              <a:t>приймає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всі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ці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параметри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ініціалізації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об'єкта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користувача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необхідними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даними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під</a:t>
            </a:r>
            <a:r>
              <a:rPr lang="ru-RU" dirty="0">
                <a:solidFill>
                  <a:schemeClr val="bg1"/>
                </a:solidFill>
              </a:rPr>
              <a:t> час </a:t>
            </a:r>
            <a:r>
              <a:rPr lang="ru-RU" dirty="0" err="1">
                <a:solidFill>
                  <a:schemeClr val="bg1"/>
                </a:solidFill>
              </a:rPr>
              <a:t>створення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екземпляра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84D0E0-FFE2-ADE3-3CBA-59A4B400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1" y="2343354"/>
            <a:ext cx="443927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9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6ECF60-77AB-2E28-C451-4C1C5197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" y="0"/>
            <a:ext cx="12187859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2075A7F-1CED-23E6-FB1C-9590727D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49" y="2766218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АВТОРИЗАЦІЯ</a:t>
            </a:r>
            <a:endParaRPr lang="ru-U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37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C558F2-B025-3FFF-A9F3-7B2481E54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420"/>
            <a:ext cx="12192000" cy="703642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20670-5326-0ADC-9F07-A888BB65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86" y="2003077"/>
            <a:ext cx="4674220" cy="25020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АВТОРИЗАЦІЯ 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ДОПОМОГОЮ JSON WEB TOKEN </a:t>
            </a:r>
            <a:endParaRPr lang="ru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45253A-09AE-E7A6-DA9E-965FCCD6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32" y="1092111"/>
            <a:ext cx="6601075" cy="44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B80E764B-C761-B12C-B5CD-4ABD92E8B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44192-2DBB-74D6-388D-2AFDD102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396" y="276621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  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ДОКЛАДНО</a:t>
            </a:r>
            <a:endParaRPr lang="ru-U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27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7881DF-04DF-E374-340C-D0E6AD570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5D3D66B-4DF7-67D9-9902-A2694BC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chemeClr val="bg1"/>
                </a:solidFill>
              </a:rPr>
              <a:t>Чому саме </a:t>
            </a:r>
            <a:r>
              <a:rPr lang="en-US" b="1" dirty="0">
                <a:solidFill>
                  <a:schemeClr val="bg1"/>
                </a:solidFill>
              </a:rPr>
              <a:t>WPF ?</a:t>
            </a:r>
            <a:endParaRPr lang="ru-UA" b="1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0D26F6F-D221-F427-FE52-92D1904C6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97512"/>
            <a:ext cx="4523949" cy="3471476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Я </a:t>
            </a:r>
            <a:r>
              <a:rPr lang="ru-RU" sz="1800" dirty="0" err="1">
                <a:solidFill>
                  <a:schemeClr val="bg1"/>
                </a:solidFill>
              </a:rPr>
              <a:t>обрав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WPF, </a:t>
            </a:r>
            <a:r>
              <a:rPr lang="ru-RU" sz="1800" dirty="0" err="1">
                <a:solidFill>
                  <a:schemeClr val="bg1"/>
                </a:solidFill>
              </a:rPr>
              <a:t>бо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це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гнучка</a:t>
            </a:r>
            <a:r>
              <a:rPr lang="ru-RU" sz="1800" dirty="0">
                <a:solidFill>
                  <a:schemeClr val="bg1"/>
                </a:solidFill>
              </a:rPr>
              <a:t> та </a:t>
            </a:r>
            <a:r>
              <a:rPr lang="ru-RU" sz="1800" dirty="0" err="1">
                <a:solidFill>
                  <a:schemeClr val="bg1"/>
                </a:solidFill>
              </a:rPr>
              <a:t>потужна</a:t>
            </a:r>
            <a:r>
              <a:rPr lang="ru-RU" sz="1800" dirty="0">
                <a:solidFill>
                  <a:schemeClr val="bg1"/>
                </a:solidFill>
              </a:rPr>
              <a:t> платформа для </a:t>
            </a:r>
            <a:r>
              <a:rPr lang="ru-RU" sz="1800" dirty="0" err="1">
                <a:solidFill>
                  <a:schemeClr val="bg1"/>
                </a:solidFill>
              </a:rPr>
              <a:t>створення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сучасних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Windows-</a:t>
            </a:r>
            <a:r>
              <a:rPr lang="ru-RU" sz="1800" dirty="0" err="1">
                <a:solidFill>
                  <a:schemeClr val="bg1"/>
                </a:solidFill>
              </a:rPr>
              <a:t>додатків</a:t>
            </a:r>
            <a:r>
              <a:rPr lang="ru-RU" sz="1800" dirty="0">
                <a:solidFill>
                  <a:schemeClr val="bg1"/>
                </a:solidFill>
              </a:rPr>
              <a:t>. Вона </a:t>
            </a:r>
            <a:r>
              <a:rPr lang="ru-RU" sz="1800" dirty="0" err="1">
                <a:solidFill>
                  <a:schemeClr val="bg1"/>
                </a:solidFill>
              </a:rPr>
              <a:t>дозволяє</a:t>
            </a:r>
            <a:r>
              <a:rPr lang="ru-RU" sz="1800" dirty="0">
                <a:solidFill>
                  <a:schemeClr val="bg1"/>
                </a:solidFill>
              </a:rPr>
              <a:t> легко </a:t>
            </a:r>
            <a:r>
              <a:rPr lang="ru-RU" sz="1800" dirty="0" err="1">
                <a:solidFill>
                  <a:schemeClr val="bg1"/>
                </a:solidFill>
              </a:rPr>
              <a:t>працювати</a:t>
            </a:r>
            <a:r>
              <a:rPr lang="ru-RU" sz="1800" dirty="0">
                <a:solidFill>
                  <a:schemeClr val="bg1"/>
                </a:solidFill>
              </a:rPr>
              <a:t> з дизайном через </a:t>
            </a:r>
            <a:r>
              <a:rPr lang="en-US" sz="1800" dirty="0">
                <a:solidFill>
                  <a:schemeClr val="bg1"/>
                </a:solidFill>
              </a:rPr>
              <a:t>XAML, </a:t>
            </a:r>
            <a:r>
              <a:rPr lang="ru-RU" sz="1800" dirty="0" err="1">
                <a:solidFill>
                  <a:schemeClr val="bg1"/>
                </a:solidFill>
              </a:rPr>
              <a:t>підтримує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патерн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MVVM, </a:t>
            </a:r>
            <a:r>
              <a:rPr lang="ru-RU" sz="1800" dirty="0" err="1">
                <a:solidFill>
                  <a:schemeClr val="bg1"/>
                </a:solidFill>
              </a:rPr>
              <a:t>надає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широкі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можливості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кастомізації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інтегрується</a:t>
            </a:r>
            <a:r>
              <a:rPr lang="ru-RU" sz="1800" dirty="0">
                <a:solidFill>
                  <a:schemeClr val="bg1"/>
                </a:solidFill>
              </a:rPr>
              <a:t> з </a:t>
            </a:r>
            <a:r>
              <a:rPr lang="ru-RU" sz="1800" dirty="0" err="1">
                <a:solidFill>
                  <a:schemeClr val="bg1"/>
                </a:solidFill>
              </a:rPr>
              <a:t>іншими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технологіями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Microsoft </a:t>
            </a:r>
            <a:r>
              <a:rPr lang="ru-RU" sz="1800" dirty="0">
                <a:solidFill>
                  <a:schemeClr val="bg1"/>
                </a:solidFill>
              </a:rPr>
              <a:t>та </a:t>
            </a:r>
            <a:r>
              <a:rPr lang="ru-RU" sz="1800" dirty="0" err="1">
                <a:solidFill>
                  <a:schemeClr val="bg1"/>
                </a:solidFill>
              </a:rPr>
              <a:t>забезпечує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стабільність</a:t>
            </a:r>
            <a:r>
              <a:rPr lang="ru-RU" sz="1800" dirty="0">
                <a:solidFill>
                  <a:schemeClr val="bg1"/>
                </a:solidFill>
              </a:rPr>
              <a:t> і </a:t>
            </a:r>
            <a:r>
              <a:rPr lang="ru-RU" sz="1800" dirty="0" err="1">
                <a:solidFill>
                  <a:schemeClr val="bg1"/>
                </a:solidFill>
              </a:rPr>
              <a:t>довготривалу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підтримку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За </a:t>
            </a:r>
            <a:r>
              <a:rPr lang="ru-RU" sz="1800" dirty="0" err="1">
                <a:solidFill>
                  <a:schemeClr val="bg1"/>
                </a:solidFill>
              </a:rPr>
              <a:t>допомогою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WPF </a:t>
            </a:r>
            <a:r>
              <a:rPr lang="ru-RU" sz="1800" dirty="0" err="1">
                <a:solidFill>
                  <a:schemeClr val="bg1"/>
                </a:solidFill>
              </a:rPr>
              <a:t>можна</a:t>
            </a:r>
            <a:r>
              <a:rPr lang="ru-RU" sz="1800" dirty="0">
                <a:solidFill>
                  <a:schemeClr val="bg1"/>
                </a:solidFill>
              </a:rPr>
              <a:t> легко </a:t>
            </a:r>
            <a:r>
              <a:rPr lang="ru-RU" sz="1800" dirty="0" err="1">
                <a:solidFill>
                  <a:schemeClr val="bg1"/>
                </a:solidFill>
              </a:rPr>
              <a:t>змінити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вигляд</a:t>
            </a:r>
            <a:r>
              <a:rPr lang="ru-RU" sz="1800" dirty="0">
                <a:solidFill>
                  <a:schemeClr val="bg1"/>
                </a:solidFill>
              </a:rPr>
              <a:t> кожного </a:t>
            </a:r>
            <a:r>
              <a:rPr lang="ru-RU" sz="1800" dirty="0" err="1">
                <a:solidFill>
                  <a:schemeClr val="bg1"/>
                </a:solidFill>
              </a:rPr>
              <a:t>елемента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інтерфейсу</a:t>
            </a:r>
            <a:r>
              <a:rPr lang="ru-RU" sz="1800" dirty="0">
                <a:solidFill>
                  <a:schemeClr val="bg1"/>
                </a:solidFill>
              </a:rPr>
              <a:t>. </a:t>
            </a:r>
            <a:r>
              <a:rPr lang="ru-RU" sz="1800" dirty="0" err="1">
                <a:solidFill>
                  <a:schemeClr val="bg1"/>
                </a:solidFill>
              </a:rPr>
              <a:t>Це</a:t>
            </a:r>
            <a:r>
              <a:rPr lang="ru-RU" sz="1800" dirty="0">
                <a:solidFill>
                  <a:schemeClr val="bg1"/>
                </a:solidFill>
              </a:rPr>
              <a:t> робить </a:t>
            </a:r>
            <a:r>
              <a:rPr lang="en-US" sz="1800" dirty="0">
                <a:solidFill>
                  <a:schemeClr val="bg1"/>
                </a:solidFill>
              </a:rPr>
              <a:t>WPF </a:t>
            </a:r>
            <a:r>
              <a:rPr lang="ru-RU" sz="1800" dirty="0" err="1">
                <a:solidFill>
                  <a:schemeClr val="bg1"/>
                </a:solidFill>
              </a:rPr>
              <a:t>ідеальним</a:t>
            </a:r>
            <a:r>
              <a:rPr lang="ru-RU" sz="1800" dirty="0">
                <a:solidFill>
                  <a:schemeClr val="bg1"/>
                </a:solidFill>
              </a:rPr>
              <a:t> для </a:t>
            </a:r>
            <a:r>
              <a:rPr lang="ru-RU" sz="1800" dirty="0" err="1">
                <a:solidFill>
                  <a:schemeClr val="bg1"/>
                </a:solidFill>
              </a:rPr>
              <a:t>розробки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додатків</a:t>
            </a:r>
            <a:r>
              <a:rPr lang="ru-RU" sz="1800" dirty="0">
                <a:solidFill>
                  <a:schemeClr val="bg1"/>
                </a:solidFill>
              </a:rPr>
              <a:t> з </a:t>
            </a:r>
            <a:r>
              <a:rPr lang="ru-RU" sz="1800" dirty="0" err="1">
                <a:solidFill>
                  <a:schemeClr val="bg1"/>
                </a:solidFill>
              </a:rPr>
              <a:t>унікальним</a:t>
            </a:r>
            <a:r>
              <a:rPr lang="ru-RU" sz="1800" dirty="0">
                <a:solidFill>
                  <a:schemeClr val="bg1"/>
                </a:solidFill>
              </a:rPr>
              <a:t> дизайном, </a:t>
            </a:r>
            <a:r>
              <a:rPr lang="ru-RU" sz="1800" dirty="0" err="1">
                <a:solidFill>
                  <a:schemeClr val="bg1"/>
                </a:solidFill>
              </a:rPr>
              <a:t>який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важко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реалізувати</a:t>
            </a:r>
            <a:r>
              <a:rPr lang="ru-RU" sz="1800" dirty="0">
                <a:solidFill>
                  <a:schemeClr val="bg1"/>
                </a:solidFill>
              </a:rPr>
              <a:t> у </a:t>
            </a:r>
            <a:r>
              <a:rPr lang="ru-RU" sz="1800" dirty="0" err="1">
                <a:solidFill>
                  <a:schemeClr val="bg1"/>
                </a:solidFill>
              </a:rPr>
              <a:t>більш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традиційних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інструментах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  <a:endParaRPr lang="ru-UA" sz="18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7E5FB0-3283-939F-6AA0-E9A3C1F5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15" y="1533525"/>
            <a:ext cx="54292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1437D3-F4CE-EF33-3F18-914A5C412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1B789-1294-892E-73BA-D3BE6471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151"/>
            <a:ext cx="3932237" cy="1600200"/>
          </a:xfrm>
        </p:spPr>
        <p:txBody>
          <a:bodyPr/>
          <a:lstStyle/>
          <a:p>
            <a:r>
              <a:rPr lang="uk-UA" b="1" dirty="0">
                <a:solidFill>
                  <a:schemeClr val="bg1"/>
                </a:solidFill>
              </a:rPr>
              <a:t>Чому саме </a:t>
            </a:r>
            <a:r>
              <a:rPr lang="en-US" b="1" dirty="0">
                <a:solidFill>
                  <a:schemeClr val="bg1"/>
                </a:solidFill>
              </a:rPr>
              <a:t>View ?</a:t>
            </a:r>
            <a:endParaRPr lang="ru-UA" b="1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6EDD00-E556-B62E-209D-B79696006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View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обирають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ru-RU" sz="2800" dirty="0" err="1">
                <a:solidFill>
                  <a:schemeClr val="bg1"/>
                </a:solidFill>
              </a:rPr>
              <a:t>бо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це</a:t>
            </a:r>
            <a:r>
              <a:rPr lang="ru-RU" sz="2800" dirty="0">
                <a:solidFill>
                  <a:schemeClr val="bg1"/>
                </a:solidFill>
              </a:rPr>
              <a:t> шар в </a:t>
            </a:r>
            <a:r>
              <a:rPr lang="ru-RU" sz="2800" dirty="0" err="1">
                <a:solidFill>
                  <a:schemeClr val="bg1"/>
                </a:solidFill>
              </a:rPr>
              <a:t>архітектурі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ru-RU" sz="2800" dirty="0" err="1">
                <a:solidFill>
                  <a:schemeClr val="bg1"/>
                </a:solidFill>
              </a:rPr>
              <a:t>що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відповідає</a:t>
            </a:r>
            <a:r>
              <a:rPr lang="ru-RU" sz="2800" dirty="0">
                <a:solidFill>
                  <a:schemeClr val="bg1"/>
                </a:solidFill>
              </a:rPr>
              <a:t> за </a:t>
            </a:r>
            <a:r>
              <a:rPr lang="ru-RU" sz="2800" dirty="0" err="1">
                <a:solidFill>
                  <a:schemeClr val="bg1"/>
                </a:solidFill>
              </a:rPr>
              <a:t>відображення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даних</a:t>
            </a:r>
            <a:r>
              <a:rPr lang="ru-RU" sz="2800" dirty="0">
                <a:solidFill>
                  <a:schemeClr val="bg1"/>
                </a:solidFill>
              </a:rPr>
              <a:t> і </a:t>
            </a:r>
            <a:r>
              <a:rPr lang="ru-RU" sz="2800" dirty="0" err="1">
                <a:solidFill>
                  <a:schemeClr val="bg1"/>
                </a:solidFill>
              </a:rPr>
              <a:t>взаємодію</a:t>
            </a:r>
            <a:r>
              <a:rPr lang="ru-RU" sz="2800" dirty="0">
                <a:solidFill>
                  <a:schemeClr val="bg1"/>
                </a:solidFill>
              </a:rPr>
              <a:t> з </a:t>
            </a:r>
            <a:r>
              <a:rPr lang="ru-RU" sz="2800" dirty="0" err="1">
                <a:solidFill>
                  <a:schemeClr val="bg1"/>
                </a:solidFill>
              </a:rPr>
              <a:t>користувачем</a:t>
            </a:r>
            <a:r>
              <a:rPr lang="ru-RU" sz="2800" dirty="0">
                <a:solidFill>
                  <a:schemeClr val="bg1"/>
                </a:solidFill>
              </a:rPr>
              <a:t>. Причини:</a:t>
            </a:r>
          </a:p>
          <a:p>
            <a:pPr>
              <a:buFont typeface="+mj-lt"/>
              <a:buAutoNum type="arabicPeriod"/>
            </a:pPr>
            <a:r>
              <a:rPr lang="ru-RU" sz="2800" b="1" dirty="0" err="1">
                <a:solidFill>
                  <a:schemeClr val="bg1"/>
                </a:solidFill>
              </a:rPr>
              <a:t>Чітка</a:t>
            </a:r>
            <a:r>
              <a:rPr lang="ru-RU" sz="2800" b="1" dirty="0">
                <a:solidFill>
                  <a:schemeClr val="bg1"/>
                </a:solidFill>
              </a:rPr>
              <a:t> роль</a:t>
            </a:r>
            <a:r>
              <a:rPr lang="ru-RU" sz="2800" dirty="0">
                <a:solidFill>
                  <a:schemeClr val="bg1"/>
                </a:solidFill>
              </a:rPr>
              <a:t>: </a:t>
            </a:r>
            <a:r>
              <a:rPr lang="ru-RU" sz="2800" dirty="0" err="1">
                <a:solidFill>
                  <a:schemeClr val="bg1"/>
                </a:solidFill>
              </a:rPr>
              <a:t>займається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лише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UI, </a:t>
            </a:r>
            <a:r>
              <a:rPr lang="ru-RU" sz="2800" dirty="0" err="1">
                <a:solidFill>
                  <a:schemeClr val="bg1"/>
                </a:solidFill>
              </a:rPr>
              <a:t>залишаючи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бізнес-логіку</a:t>
            </a:r>
            <a:r>
              <a:rPr lang="ru-RU" sz="2800" dirty="0">
                <a:solidFill>
                  <a:schemeClr val="bg1"/>
                </a:solidFill>
              </a:rPr>
              <a:t> для </a:t>
            </a:r>
            <a:r>
              <a:rPr lang="en-US" sz="2800" dirty="0" err="1">
                <a:solidFill>
                  <a:schemeClr val="bg1"/>
                </a:solidFill>
              </a:rPr>
              <a:t>ViewModel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2800" b="1" dirty="0" err="1">
                <a:solidFill>
                  <a:schemeClr val="bg1"/>
                </a:solidFill>
              </a:rPr>
              <a:t>Гнучкий</a:t>
            </a:r>
            <a:r>
              <a:rPr lang="ru-RU" sz="2800" b="1" dirty="0">
                <a:solidFill>
                  <a:schemeClr val="bg1"/>
                </a:solidFill>
              </a:rPr>
              <a:t> дизайн</a:t>
            </a:r>
            <a:r>
              <a:rPr lang="ru-RU" sz="2800" dirty="0">
                <a:solidFill>
                  <a:schemeClr val="bg1"/>
                </a:solidFill>
              </a:rPr>
              <a:t>: у </a:t>
            </a:r>
            <a:r>
              <a:rPr lang="en-US" sz="2800" dirty="0">
                <a:solidFill>
                  <a:schemeClr val="bg1"/>
                </a:solidFill>
              </a:rPr>
              <a:t>WPF </a:t>
            </a:r>
            <a:r>
              <a:rPr lang="ru-RU" sz="2800" dirty="0">
                <a:solidFill>
                  <a:schemeClr val="bg1"/>
                </a:solidFill>
              </a:rPr>
              <a:t>через </a:t>
            </a:r>
            <a:r>
              <a:rPr lang="en-US" sz="2800" dirty="0">
                <a:solidFill>
                  <a:schemeClr val="bg1"/>
                </a:solidFill>
              </a:rPr>
              <a:t>XAML </a:t>
            </a:r>
            <a:r>
              <a:rPr lang="ru-RU" sz="2800" dirty="0">
                <a:solidFill>
                  <a:schemeClr val="bg1"/>
                </a:solidFill>
              </a:rPr>
              <a:t>легко </a:t>
            </a:r>
            <a:r>
              <a:rPr lang="ru-RU" sz="2800" dirty="0" err="1">
                <a:solidFill>
                  <a:schemeClr val="bg1"/>
                </a:solidFill>
              </a:rPr>
              <a:t>змінювати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вигляд</a:t>
            </a:r>
            <a:r>
              <a:rPr lang="ru-RU" sz="2800" dirty="0">
                <a:solidFill>
                  <a:schemeClr val="bg1"/>
                </a:solidFill>
              </a:rPr>
              <a:t> без </a:t>
            </a:r>
            <a:r>
              <a:rPr lang="ru-RU" sz="2800" dirty="0" err="1">
                <a:solidFill>
                  <a:schemeClr val="bg1"/>
                </a:solidFill>
              </a:rPr>
              <a:t>втручання</a:t>
            </a:r>
            <a:r>
              <a:rPr lang="ru-RU" sz="2800" dirty="0">
                <a:solidFill>
                  <a:schemeClr val="bg1"/>
                </a:solidFill>
              </a:rPr>
              <a:t> у код.</a:t>
            </a:r>
          </a:p>
          <a:p>
            <a:pPr>
              <a:buFont typeface="+mj-lt"/>
              <a:buAutoNum type="arabicPeriod"/>
            </a:pPr>
            <a:r>
              <a:rPr lang="ru-RU" sz="2800" b="1" dirty="0" err="1">
                <a:solidFill>
                  <a:schemeClr val="bg1"/>
                </a:solidFill>
              </a:rPr>
              <a:t>Мінімізація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залежностей</a:t>
            </a:r>
            <a:r>
              <a:rPr lang="ru-RU" sz="2800" dirty="0">
                <a:solidFill>
                  <a:schemeClr val="bg1"/>
                </a:solidFill>
              </a:rPr>
              <a:t>: </a:t>
            </a:r>
            <a:r>
              <a:rPr lang="ru-RU" sz="2800" dirty="0" err="1">
                <a:solidFill>
                  <a:schemeClr val="bg1"/>
                </a:solidFill>
              </a:rPr>
              <a:t>відокремлення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від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логіки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спрощує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оновлення</a:t>
            </a:r>
            <a:r>
              <a:rPr lang="ru-RU" sz="2800" dirty="0">
                <a:solidFill>
                  <a:schemeClr val="bg1"/>
                </a:solidFill>
              </a:rPr>
              <a:t> та </a:t>
            </a:r>
            <a:r>
              <a:rPr lang="ru-RU" sz="2800" dirty="0" err="1">
                <a:solidFill>
                  <a:schemeClr val="bg1"/>
                </a:solidFill>
              </a:rPr>
              <a:t>тестування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6E7A93-5270-0C07-4944-F94B9B6D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71" y="2075812"/>
            <a:ext cx="5419493" cy="28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61682F-7E5D-2E6D-FE98-55CA6E88A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01583-79C1-A16B-1F79-E7A612B9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22" y="1824037"/>
            <a:ext cx="5494105" cy="1600200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ФРОНТ-ЕНДУ </a:t>
            </a:r>
            <a:endParaRPr lang="ru-U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FC18F26-DDA1-FA1D-C21B-664F54EFA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47347" y="1650381"/>
            <a:ext cx="3138154" cy="3179859"/>
          </a:xfrm>
        </p:spPr>
      </p:pic>
    </p:spTree>
    <p:extLst>
      <p:ext uri="{BB962C8B-B14F-4D97-AF65-F5344CB8AC3E}">
        <p14:creationId xmlns:p14="http://schemas.microsoft.com/office/powerpoint/2010/main" val="282010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21853C-9B85-B33C-1DA7-362806C1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33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6F41A-768C-277C-1F68-7A1EE192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464"/>
          </a:xfrm>
        </p:spPr>
        <p:txBody>
          <a:bodyPr/>
          <a:lstStyle/>
          <a:p>
            <a:r>
              <a:rPr lang="ru-RU" b="1" dirty="0" err="1">
                <a:solidFill>
                  <a:schemeClr val="bg1"/>
                </a:solidFill>
              </a:rPr>
              <a:t>Розширена</a:t>
            </a:r>
            <a:r>
              <a:rPr lang="ru-RU" b="1" dirty="0">
                <a:solidFill>
                  <a:schemeClr val="bg1"/>
                </a:solidFill>
              </a:rPr>
              <a:t> постановка </a:t>
            </a:r>
            <a:r>
              <a:rPr lang="ru-RU" b="1" dirty="0" err="1">
                <a:solidFill>
                  <a:schemeClr val="bg1"/>
                </a:solidFill>
              </a:rPr>
              <a:t>завдання</a:t>
            </a:r>
            <a:endParaRPr lang="ru-UA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06414-2D86-EF11-9D5C-C9C075BE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2" y="1250302"/>
            <a:ext cx="11756571" cy="695323"/>
          </a:xfrm>
        </p:spPr>
        <p:txBody>
          <a:bodyPr>
            <a:normAutofit lnSpcReduction="10000"/>
          </a:bodyPr>
          <a:lstStyle/>
          <a:p>
            <a:r>
              <a:rPr lang="uk-UA" sz="2400" dirty="0">
                <a:solidFill>
                  <a:schemeClr val="bg1"/>
                </a:solidFill>
              </a:rPr>
              <a:t>Мета курсового </a:t>
            </a:r>
            <a:r>
              <a:rPr lang="uk-UA" sz="2400" dirty="0" err="1">
                <a:solidFill>
                  <a:schemeClr val="bg1"/>
                </a:solidFill>
              </a:rPr>
              <a:t>проєкту</a:t>
            </a:r>
            <a:r>
              <a:rPr lang="uk-UA" sz="2400" dirty="0">
                <a:solidFill>
                  <a:schemeClr val="bg1"/>
                </a:solidFill>
              </a:rPr>
              <a:t> – створення віконного W</a:t>
            </a:r>
            <a:r>
              <a:rPr lang="en-US" sz="2400" dirty="0">
                <a:solidFill>
                  <a:schemeClr val="bg1"/>
                </a:solidFill>
              </a:rPr>
              <a:t>PF</a:t>
            </a:r>
            <a:r>
              <a:rPr lang="uk-UA" sz="2400" dirty="0">
                <a:solidFill>
                  <a:schemeClr val="bg1"/>
                </a:solidFill>
              </a:rPr>
              <a:t> додатку, призначеного для проходження вікторин з різних тем.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79978D9-F5C0-84FA-FC9B-675461F7CB3D}"/>
              </a:ext>
            </a:extLst>
          </p:cNvPr>
          <p:cNvCxnSpPr>
            <a:cxnSpLocks/>
          </p:cNvCxnSpPr>
          <p:nvPr/>
        </p:nvCxnSpPr>
        <p:spPr>
          <a:xfrm flipV="1">
            <a:off x="0" y="2123072"/>
            <a:ext cx="12126685" cy="1614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Пользователь Пользователи User - Бесплатная векторная графика на Pixabay -  Pixabay">
            <a:extLst>
              <a:ext uri="{FF2B5EF4-FFF2-40B4-BE49-F238E27FC236}">
                <a16:creationId xmlns:a16="http://schemas.microsoft.com/office/drawing/2014/main" id="{C8E5E69E-47B5-163D-C351-40607B643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23" y="2911836"/>
            <a:ext cx="958853" cy="71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4E21D6-D155-34FA-54A5-6A24B837C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1" y="2970597"/>
            <a:ext cx="611591" cy="6115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4DFF29-D829-C1CB-FEE2-44D4CB249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18" y="3913310"/>
            <a:ext cx="536494" cy="5364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C172D1-86E2-8979-6AD7-C26D6BE46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698" y="4940737"/>
            <a:ext cx="640135" cy="6401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23CC8F-F4DF-34B9-8CBE-A34C1B575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250" y="6016886"/>
            <a:ext cx="540583" cy="540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72683E-9685-4C8E-6031-C7CD02A2366E}"/>
              </a:ext>
            </a:extLst>
          </p:cNvPr>
          <p:cNvSpPr txBox="1"/>
          <p:nvPr/>
        </p:nvSpPr>
        <p:spPr>
          <a:xfrm>
            <a:off x="420959" y="2311002"/>
            <a:ext cx="2527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Функціональні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вимоги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1332D-AE84-41F6-E55C-E29AC1FD8ECB}"/>
              </a:ext>
            </a:extLst>
          </p:cNvPr>
          <p:cNvSpPr txBox="1"/>
          <p:nvPr/>
        </p:nvSpPr>
        <p:spPr>
          <a:xfrm>
            <a:off x="4408012" y="2310466"/>
            <a:ext cx="2723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solidFill>
                  <a:schemeClr val="bg1"/>
                </a:solidFill>
              </a:rPr>
              <a:t>Нефункціональні вимоги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11509-B883-61AE-4BE5-6295D3A3AC4A}"/>
              </a:ext>
            </a:extLst>
          </p:cNvPr>
          <p:cNvSpPr txBox="1"/>
          <p:nvPr/>
        </p:nvSpPr>
        <p:spPr>
          <a:xfrm>
            <a:off x="8725138" y="2299983"/>
            <a:ext cx="315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Вимоги</a:t>
            </a:r>
            <a:r>
              <a:rPr lang="ru-RU" dirty="0">
                <a:solidFill>
                  <a:schemeClr val="bg1"/>
                </a:solidFill>
              </a:rPr>
              <a:t> до </a:t>
            </a:r>
            <a:r>
              <a:rPr lang="ru-RU" dirty="0" err="1">
                <a:solidFill>
                  <a:schemeClr val="bg1"/>
                </a:solidFill>
              </a:rPr>
              <a:t>цілостності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даних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0F3D1B-F16D-779B-8204-3D6852CA9171}"/>
              </a:ext>
            </a:extLst>
          </p:cNvPr>
          <p:cNvSpPr txBox="1"/>
          <p:nvPr/>
        </p:nvSpPr>
        <p:spPr>
          <a:xfrm>
            <a:off x="420959" y="3059668"/>
            <a:ext cx="242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Акаунти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користувачів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943F5-6C16-129C-4E3E-B5E6484BBB5F}"/>
              </a:ext>
            </a:extLst>
          </p:cNvPr>
          <p:cNvSpPr txBox="1"/>
          <p:nvPr/>
        </p:nvSpPr>
        <p:spPr>
          <a:xfrm>
            <a:off x="4439364" y="3034053"/>
            <a:ext cx="203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Використання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WPF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54DFA-4646-D58B-1522-929623DABDE0}"/>
              </a:ext>
            </a:extLst>
          </p:cNvPr>
          <p:cNvSpPr txBox="1"/>
          <p:nvPr/>
        </p:nvSpPr>
        <p:spPr>
          <a:xfrm>
            <a:off x="4408012" y="3858392"/>
            <a:ext cx="2723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Правильність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введених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даних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EFABB6-C6DC-0835-582F-6E2BA551F202}"/>
              </a:ext>
            </a:extLst>
          </p:cNvPr>
          <p:cNvSpPr txBox="1"/>
          <p:nvPr/>
        </p:nvSpPr>
        <p:spPr>
          <a:xfrm>
            <a:off x="4408012" y="5018810"/>
            <a:ext cx="2723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ru-RU" dirty="0">
                <a:solidFill>
                  <a:schemeClr val="bg1"/>
                </a:solidFill>
              </a:rPr>
              <a:t>та </a:t>
            </a:r>
            <a:r>
              <a:rPr lang="ru-RU" dirty="0" err="1">
                <a:solidFill>
                  <a:schemeClr val="bg1"/>
                </a:solidFill>
              </a:rPr>
              <a:t>прив’язка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даних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878C4B-AC96-596D-FCDB-8F49985086F8}"/>
              </a:ext>
            </a:extLst>
          </p:cNvPr>
          <p:cNvSpPr txBox="1"/>
          <p:nvPr/>
        </p:nvSpPr>
        <p:spPr>
          <a:xfrm>
            <a:off x="4408012" y="6111729"/>
            <a:ext cx="2567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Зберігання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даних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en-US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892B19-8443-8C93-B311-EA91EDA056D9}"/>
              </a:ext>
            </a:extLst>
          </p:cNvPr>
          <p:cNvSpPr txBox="1"/>
          <p:nvPr/>
        </p:nvSpPr>
        <p:spPr>
          <a:xfrm>
            <a:off x="8725139" y="2992678"/>
            <a:ext cx="24818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Обов’язкові</a:t>
            </a:r>
            <a:r>
              <a:rPr lang="ru-RU" dirty="0">
                <a:solidFill>
                  <a:schemeClr val="bg1"/>
                </a:solidFill>
              </a:rPr>
              <a:t> поля – </a:t>
            </a:r>
            <a:r>
              <a:rPr lang="ru-RU" dirty="0" err="1">
                <a:solidFill>
                  <a:schemeClr val="bg1"/>
                </a:solidFill>
              </a:rPr>
              <a:t>ім’я</a:t>
            </a:r>
            <a:r>
              <a:rPr lang="ru-RU" dirty="0">
                <a:solidFill>
                  <a:schemeClr val="bg1"/>
                </a:solidFill>
              </a:rPr>
              <a:t>,  пароль , стать ,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місто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F73346E-35E4-EB16-5A8E-47C8D08EB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6639" y="3151146"/>
            <a:ext cx="731583" cy="7315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3353FF-71BE-2029-D91B-C7DDCB2BD4A9}"/>
              </a:ext>
            </a:extLst>
          </p:cNvPr>
          <p:cNvSpPr txBox="1"/>
          <p:nvPr/>
        </p:nvSpPr>
        <p:spPr>
          <a:xfrm>
            <a:off x="8737516" y="4431563"/>
            <a:ext cx="2457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solidFill>
                  <a:schemeClr val="bg1"/>
                </a:solidFill>
              </a:rPr>
              <a:t>Відсутність цифр в імені </a:t>
            </a:r>
            <a:r>
              <a:rPr lang="uk-UA" dirty="0">
                <a:solidFill>
                  <a:schemeClr val="bg1"/>
                </a:solidFill>
              </a:rPr>
              <a:t>та вік від 18 років </a:t>
            </a:r>
            <a:r>
              <a:rPr lang="uk-UA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0D360F3-9401-D1DF-9BF0-4E67CCA5BF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4753" y="4488055"/>
            <a:ext cx="682811" cy="6828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28D77-AD41-F6B2-8B8F-CBBFBEA3B929}"/>
              </a:ext>
            </a:extLst>
          </p:cNvPr>
          <p:cNvSpPr txBox="1"/>
          <p:nvPr/>
        </p:nvSpPr>
        <p:spPr>
          <a:xfrm>
            <a:off x="8754801" y="5693720"/>
            <a:ext cx="2481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Правильний</a:t>
            </a:r>
            <a:r>
              <a:rPr lang="ru-RU" dirty="0">
                <a:solidFill>
                  <a:schemeClr val="bg1"/>
                </a:solidFill>
              </a:rPr>
              <a:t> формат </a:t>
            </a:r>
            <a:r>
              <a:rPr lang="ru-RU" dirty="0" err="1">
                <a:solidFill>
                  <a:schemeClr val="bg1"/>
                </a:solidFill>
              </a:rPr>
              <a:t>електронної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пошти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7344776-FC66-1CAB-12CC-CF1600ED1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1058" y="5712109"/>
            <a:ext cx="634039" cy="6279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01ED51-9E56-F619-0573-41F1C1269C83}"/>
              </a:ext>
            </a:extLst>
          </p:cNvPr>
          <p:cNvSpPr txBox="1"/>
          <p:nvPr/>
        </p:nvSpPr>
        <p:spPr>
          <a:xfrm>
            <a:off x="284042" y="3954265"/>
            <a:ext cx="287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Реєстрація користувачів</a:t>
            </a:r>
            <a:endParaRPr lang="ru-UA" dirty="0">
              <a:solidFill>
                <a:schemeClr val="bg1"/>
              </a:solidFill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91BF51B-6F30-BF91-3EA3-6F2E0FEBB8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6678" y="3773140"/>
            <a:ext cx="731583" cy="73158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CFA4ED-B6DA-2949-60B3-FFF10DDBD4B1}"/>
              </a:ext>
            </a:extLst>
          </p:cNvPr>
          <p:cNvSpPr txBox="1"/>
          <p:nvPr/>
        </p:nvSpPr>
        <p:spPr>
          <a:xfrm>
            <a:off x="333237" y="4802295"/>
            <a:ext cx="231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Сортування</a:t>
            </a:r>
            <a:r>
              <a:rPr lang="ru-RU" dirty="0">
                <a:solidFill>
                  <a:schemeClr val="bg1"/>
                </a:solidFill>
              </a:rPr>
              <a:t> по </a:t>
            </a:r>
            <a:r>
              <a:rPr lang="ru-RU" dirty="0" err="1">
                <a:solidFill>
                  <a:schemeClr val="bg1"/>
                </a:solidFill>
              </a:rPr>
              <a:t>містам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BFB0EE7-ECEF-0801-73D3-4804F94520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9105" y="4623744"/>
            <a:ext cx="812487" cy="81248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37B08E2-FDCE-C8E4-23FA-84FACDC284B4}"/>
              </a:ext>
            </a:extLst>
          </p:cNvPr>
          <p:cNvSpPr txBox="1"/>
          <p:nvPr/>
        </p:nvSpPr>
        <p:spPr>
          <a:xfrm>
            <a:off x="363903" y="5661121"/>
            <a:ext cx="2437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Надання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ссилки</a:t>
            </a:r>
            <a:r>
              <a:rPr lang="ru-RU" dirty="0">
                <a:solidFill>
                  <a:schemeClr val="bg1"/>
                </a:solidFill>
              </a:rPr>
              <a:t> на чат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809EB2F-C716-EC40-F6E1-1300E62B13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9105" y="5494703"/>
            <a:ext cx="801692" cy="8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5C7349-1B0C-B3AF-496F-C82F98EC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A844DB-D3E3-429C-2176-369186C3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97" y="2766218"/>
            <a:ext cx="10515600" cy="1325563"/>
          </a:xfrm>
        </p:spPr>
        <p:txBody>
          <a:bodyPr/>
          <a:lstStyle/>
          <a:p>
            <a: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Основні елементи управління</a:t>
            </a:r>
            <a:endParaRPr lang="ru-U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5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63771-F7FF-E4CD-79D1-6FC370908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21DFBB48-BF27-98E9-7085-B8199907B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0127" y="334753"/>
            <a:ext cx="3270458" cy="6066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926C6-784D-5A3A-9015-1B6713042BD0}"/>
              </a:ext>
            </a:extLst>
          </p:cNvPr>
          <p:cNvSpPr txBox="1"/>
          <p:nvPr/>
        </p:nvSpPr>
        <p:spPr>
          <a:xfrm>
            <a:off x="1307481" y="779914"/>
            <a:ext cx="113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TextBlock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DD781-72DA-68D4-F313-D534CEB4056E}"/>
              </a:ext>
            </a:extLst>
          </p:cNvPr>
          <p:cNvSpPr txBox="1"/>
          <p:nvPr/>
        </p:nvSpPr>
        <p:spPr>
          <a:xfrm>
            <a:off x="1218272" y="2142048"/>
            <a:ext cx="618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TextBox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1AB3D-BA25-3589-B71A-F0FF4CD79A48}"/>
              </a:ext>
            </a:extLst>
          </p:cNvPr>
          <p:cNvSpPr txBox="1"/>
          <p:nvPr/>
        </p:nvSpPr>
        <p:spPr>
          <a:xfrm>
            <a:off x="1218272" y="3534826"/>
            <a:ext cx="618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PasswordBox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648A5-FB4D-FFEB-1821-941ACD15A615}"/>
              </a:ext>
            </a:extLst>
          </p:cNvPr>
          <p:cNvSpPr txBox="1"/>
          <p:nvPr/>
        </p:nvSpPr>
        <p:spPr>
          <a:xfrm>
            <a:off x="1218272" y="5112270"/>
            <a:ext cx="618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ComboBox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5A575-3A61-312D-69EB-0A988F17648E}"/>
              </a:ext>
            </a:extLst>
          </p:cNvPr>
          <p:cNvSpPr txBox="1"/>
          <p:nvPr/>
        </p:nvSpPr>
        <p:spPr>
          <a:xfrm>
            <a:off x="9213696" y="1294212"/>
            <a:ext cx="618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Button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22623-090F-F86D-6A48-97C3B2A44DCF}"/>
              </a:ext>
            </a:extLst>
          </p:cNvPr>
          <p:cNvSpPr txBox="1"/>
          <p:nvPr/>
        </p:nvSpPr>
        <p:spPr>
          <a:xfrm>
            <a:off x="9216847" y="2856053"/>
            <a:ext cx="6941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ImageBrush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35FB9-2463-84F2-B19E-E6AE13B6765D}"/>
              </a:ext>
            </a:extLst>
          </p:cNvPr>
          <p:cNvSpPr txBox="1"/>
          <p:nvPr/>
        </p:nvSpPr>
        <p:spPr>
          <a:xfrm>
            <a:off x="9350298" y="4446213"/>
            <a:ext cx="8173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Border</a:t>
            </a:r>
            <a:endParaRPr lang="ru-UA" dirty="0">
              <a:solidFill>
                <a:schemeClr val="bg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7EAD54D-817B-AF1E-7045-98A6E2E65B60}"/>
              </a:ext>
            </a:extLst>
          </p:cNvPr>
          <p:cNvCxnSpPr/>
          <p:nvPr/>
        </p:nvCxnSpPr>
        <p:spPr>
          <a:xfrm flipV="1">
            <a:off x="2236821" y="689708"/>
            <a:ext cx="3222702" cy="31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18E7029-6384-2CCC-FD3B-E66C3E65E226}"/>
              </a:ext>
            </a:extLst>
          </p:cNvPr>
          <p:cNvCxnSpPr/>
          <p:nvPr/>
        </p:nvCxnSpPr>
        <p:spPr>
          <a:xfrm flipV="1">
            <a:off x="2259910" y="848612"/>
            <a:ext cx="2702383" cy="15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EF364F8-2C98-7DDC-A41C-D0E7367D2151}"/>
              </a:ext>
            </a:extLst>
          </p:cNvPr>
          <p:cNvCxnSpPr/>
          <p:nvPr/>
        </p:nvCxnSpPr>
        <p:spPr>
          <a:xfrm>
            <a:off x="2236821" y="998929"/>
            <a:ext cx="2731367" cy="4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C1B87AF6-E499-1064-69E3-729AB5BF87C3}"/>
              </a:ext>
            </a:extLst>
          </p:cNvPr>
          <p:cNvCxnSpPr/>
          <p:nvPr/>
        </p:nvCxnSpPr>
        <p:spPr>
          <a:xfrm>
            <a:off x="2236821" y="1007517"/>
            <a:ext cx="2648574" cy="10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EC70234-DA38-B4EC-9671-8CB30AA25613}"/>
              </a:ext>
            </a:extLst>
          </p:cNvPr>
          <p:cNvCxnSpPr>
            <a:cxnSpLocks/>
          </p:cNvCxnSpPr>
          <p:nvPr/>
        </p:nvCxnSpPr>
        <p:spPr>
          <a:xfrm>
            <a:off x="2254015" y="1007517"/>
            <a:ext cx="2626190" cy="174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A04B583-1802-5D06-0623-F92EA949C24C}"/>
              </a:ext>
            </a:extLst>
          </p:cNvPr>
          <p:cNvCxnSpPr/>
          <p:nvPr/>
        </p:nvCxnSpPr>
        <p:spPr>
          <a:xfrm>
            <a:off x="2230926" y="998929"/>
            <a:ext cx="2672572" cy="236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516CCF0-367E-1391-7FD8-F86EA1FD531C}"/>
              </a:ext>
            </a:extLst>
          </p:cNvPr>
          <p:cNvCxnSpPr/>
          <p:nvPr/>
        </p:nvCxnSpPr>
        <p:spPr>
          <a:xfrm>
            <a:off x="2230710" y="1007517"/>
            <a:ext cx="2649495" cy="302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615D422-F701-261B-F2C3-D22FA915BE30}"/>
              </a:ext>
            </a:extLst>
          </p:cNvPr>
          <p:cNvCxnSpPr/>
          <p:nvPr/>
        </p:nvCxnSpPr>
        <p:spPr>
          <a:xfrm>
            <a:off x="2254015" y="1007517"/>
            <a:ext cx="2670176" cy="356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0230110-1A12-67BD-49B3-5F400FB69DED}"/>
              </a:ext>
            </a:extLst>
          </p:cNvPr>
          <p:cNvCxnSpPr>
            <a:cxnSpLocks/>
          </p:cNvCxnSpPr>
          <p:nvPr/>
        </p:nvCxnSpPr>
        <p:spPr>
          <a:xfrm flipV="1">
            <a:off x="2001747" y="1076215"/>
            <a:ext cx="3145905" cy="125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45825A4-5450-C505-1D37-6DD977C664A6}"/>
              </a:ext>
            </a:extLst>
          </p:cNvPr>
          <p:cNvCxnSpPr>
            <a:cxnSpLocks/>
          </p:cNvCxnSpPr>
          <p:nvPr/>
        </p:nvCxnSpPr>
        <p:spPr>
          <a:xfrm>
            <a:off x="1995619" y="2345730"/>
            <a:ext cx="3152033" cy="198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C1958517-C299-DD1D-FF30-866BE0038297}"/>
              </a:ext>
            </a:extLst>
          </p:cNvPr>
          <p:cNvCxnSpPr/>
          <p:nvPr/>
        </p:nvCxnSpPr>
        <p:spPr>
          <a:xfrm>
            <a:off x="2001747" y="2335302"/>
            <a:ext cx="3145905" cy="66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98DB80E4-9D87-3F40-BDC2-362F9BC57C31}"/>
              </a:ext>
            </a:extLst>
          </p:cNvPr>
          <p:cNvCxnSpPr/>
          <p:nvPr/>
        </p:nvCxnSpPr>
        <p:spPr>
          <a:xfrm flipV="1">
            <a:off x="2442117" y="1701464"/>
            <a:ext cx="2832410" cy="201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B7DBCF3-6668-C185-8C4B-D6B43B465099}"/>
              </a:ext>
            </a:extLst>
          </p:cNvPr>
          <p:cNvCxnSpPr/>
          <p:nvPr/>
        </p:nvCxnSpPr>
        <p:spPr>
          <a:xfrm flipV="1">
            <a:off x="2442117" y="2345730"/>
            <a:ext cx="2696484" cy="136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4E622E4-3322-A5BD-1951-D4321B1C1334}"/>
              </a:ext>
            </a:extLst>
          </p:cNvPr>
          <p:cNvCxnSpPr/>
          <p:nvPr/>
        </p:nvCxnSpPr>
        <p:spPr>
          <a:xfrm flipV="1">
            <a:off x="2254015" y="3642709"/>
            <a:ext cx="2893637" cy="1654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9655D582-9623-3A33-9AA0-228C584FD882}"/>
              </a:ext>
            </a:extLst>
          </p:cNvPr>
          <p:cNvCxnSpPr/>
          <p:nvPr/>
        </p:nvCxnSpPr>
        <p:spPr>
          <a:xfrm flipV="1">
            <a:off x="2236821" y="4921754"/>
            <a:ext cx="2901780" cy="37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F86BB379-94E7-4004-994B-1B35B1232B49}"/>
              </a:ext>
            </a:extLst>
          </p:cNvPr>
          <p:cNvCxnSpPr/>
          <p:nvPr/>
        </p:nvCxnSpPr>
        <p:spPr>
          <a:xfrm flipH="1">
            <a:off x="6612673" y="1504365"/>
            <a:ext cx="2737625" cy="408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4D5F80AE-5F90-4366-08EE-99B6F102ABA6}"/>
              </a:ext>
            </a:extLst>
          </p:cNvPr>
          <p:cNvCxnSpPr/>
          <p:nvPr/>
        </p:nvCxnSpPr>
        <p:spPr>
          <a:xfrm flipH="1">
            <a:off x="6892666" y="1519240"/>
            <a:ext cx="2469533" cy="453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4540650C-FA1B-D023-B114-4FA11C9E2FA3}"/>
              </a:ext>
            </a:extLst>
          </p:cNvPr>
          <p:cNvCxnSpPr>
            <a:stCxn id="20" idx="1"/>
          </p:cNvCxnSpPr>
          <p:nvPr/>
        </p:nvCxnSpPr>
        <p:spPr>
          <a:xfrm flipH="1">
            <a:off x="7232794" y="3040719"/>
            <a:ext cx="1984053" cy="103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797A347C-3187-501C-DDE3-3E05A62C65CA}"/>
              </a:ext>
            </a:extLst>
          </p:cNvPr>
          <p:cNvCxnSpPr>
            <a:stCxn id="22" idx="1"/>
          </p:cNvCxnSpPr>
          <p:nvPr/>
        </p:nvCxnSpPr>
        <p:spPr>
          <a:xfrm flipH="1">
            <a:off x="7527073" y="4630879"/>
            <a:ext cx="1823225" cy="56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3C56ECF-89D5-A421-12FB-F14A441A6E6F}"/>
              </a:ext>
            </a:extLst>
          </p:cNvPr>
          <p:cNvCxnSpPr/>
          <p:nvPr/>
        </p:nvCxnSpPr>
        <p:spPr>
          <a:xfrm flipH="1" flipV="1">
            <a:off x="6892666" y="1228734"/>
            <a:ext cx="2457632" cy="337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6EDA8362-DC5D-5AA5-5151-826C29703F87}"/>
              </a:ext>
            </a:extLst>
          </p:cNvPr>
          <p:cNvCxnSpPr/>
          <p:nvPr/>
        </p:nvCxnSpPr>
        <p:spPr>
          <a:xfrm flipH="1" flipV="1">
            <a:off x="6986317" y="1880934"/>
            <a:ext cx="2333315" cy="274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D7FA1148-DE7D-C067-D36A-A63D69E3DE36}"/>
              </a:ext>
            </a:extLst>
          </p:cNvPr>
          <p:cNvCxnSpPr/>
          <p:nvPr/>
        </p:nvCxnSpPr>
        <p:spPr>
          <a:xfrm flipH="1" flipV="1">
            <a:off x="7003511" y="2522129"/>
            <a:ext cx="2346787" cy="215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65489700-A13A-4996-DBCD-2215472CA023}"/>
              </a:ext>
            </a:extLst>
          </p:cNvPr>
          <p:cNvCxnSpPr/>
          <p:nvPr/>
        </p:nvCxnSpPr>
        <p:spPr>
          <a:xfrm flipH="1" flipV="1">
            <a:off x="7047497" y="3021090"/>
            <a:ext cx="2291409" cy="168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686EB15F-D6D3-B171-46D9-9734AC36EB7D}"/>
              </a:ext>
            </a:extLst>
          </p:cNvPr>
          <p:cNvCxnSpPr/>
          <p:nvPr/>
        </p:nvCxnSpPr>
        <p:spPr>
          <a:xfrm flipH="1" flipV="1">
            <a:off x="7047473" y="3632616"/>
            <a:ext cx="2272159" cy="106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2CC87325-DCFF-6DA4-FC32-381067F72A5D}"/>
              </a:ext>
            </a:extLst>
          </p:cNvPr>
          <p:cNvCxnSpPr/>
          <p:nvPr/>
        </p:nvCxnSpPr>
        <p:spPr>
          <a:xfrm flipH="1" flipV="1">
            <a:off x="7065662" y="4325419"/>
            <a:ext cx="2253970" cy="405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34F59EE6-598F-5C00-A7C0-7E2FDE9E3B28}"/>
              </a:ext>
            </a:extLst>
          </p:cNvPr>
          <p:cNvCxnSpPr/>
          <p:nvPr/>
        </p:nvCxnSpPr>
        <p:spPr>
          <a:xfrm flipH="1">
            <a:off x="7065662" y="4788260"/>
            <a:ext cx="2265362" cy="113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3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710854-5ED6-71AA-6F98-3A56754D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251DB-EE3B-21BB-4B98-46CD8A08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27" y="948084"/>
            <a:ext cx="4688230" cy="3145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2205B8-2330-2DEE-4796-48056EFE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258" y="253079"/>
            <a:ext cx="3279932" cy="4535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CB2F5-9E21-46AB-B6B7-5415A6E166A6}"/>
              </a:ext>
            </a:extLst>
          </p:cNvPr>
          <p:cNvSpPr txBox="1"/>
          <p:nvPr/>
        </p:nvSpPr>
        <p:spPr>
          <a:xfrm>
            <a:off x="2527182" y="5269450"/>
            <a:ext cx="618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ListBox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843E6-6BA4-AB1A-94FD-B4CA1ED3EEC4}"/>
              </a:ext>
            </a:extLst>
          </p:cNvPr>
          <p:cNvSpPr txBox="1"/>
          <p:nvPr/>
        </p:nvSpPr>
        <p:spPr>
          <a:xfrm>
            <a:off x="8531691" y="5269450"/>
            <a:ext cx="618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DataGrid</a:t>
            </a:r>
            <a:endParaRPr lang="ru-UA" dirty="0">
              <a:solidFill>
                <a:schemeClr val="bg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790DE4A-72DD-7CF7-3828-C452309B11FC}"/>
              </a:ext>
            </a:extLst>
          </p:cNvPr>
          <p:cNvCxnSpPr/>
          <p:nvPr/>
        </p:nvCxnSpPr>
        <p:spPr>
          <a:xfrm flipV="1">
            <a:off x="2977376" y="2854712"/>
            <a:ext cx="0" cy="241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AC26CCC-9695-F8C7-9CD7-0AC26507B8A4}"/>
              </a:ext>
            </a:extLst>
          </p:cNvPr>
          <p:cNvCxnSpPr/>
          <p:nvPr/>
        </p:nvCxnSpPr>
        <p:spPr>
          <a:xfrm flipV="1">
            <a:off x="8920976" y="2074127"/>
            <a:ext cx="0" cy="328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81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CE4CD8-D81D-A106-DBBC-3E1F1269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CDA75-C288-3473-6613-C4C42013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64420"/>
            <a:ext cx="10515600" cy="3635297"/>
          </a:xfrm>
        </p:spPr>
        <p:txBody>
          <a:bodyPr>
            <a:normAutofit fontScale="90000"/>
          </a:bodyPr>
          <a:lstStyle/>
          <a:p>
            <a: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 !</a:t>
            </a: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err="1">
                <a:solidFill>
                  <a:schemeClr val="bg1"/>
                </a:solidFill>
              </a:rPr>
              <a:t>Посилання</a:t>
            </a:r>
            <a:r>
              <a:rPr lang="ru-RU" sz="3600" dirty="0">
                <a:solidFill>
                  <a:schemeClr val="bg1"/>
                </a:solidFill>
              </a:rPr>
              <a:t> до </a:t>
            </a:r>
            <a:r>
              <a:rPr lang="ru-RU" sz="3600" dirty="0" err="1">
                <a:solidFill>
                  <a:schemeClr val="bg1"/>
                </a:solidFill>
              </a:rPr>
              <a:t>GitHub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dirty="0" err="1">
                <a:solidFill>
                  <a:schemeClr val="bg1"/>
                </a:solidFill>
              </a:rPr>
              <a:t>репозиторія</a:t>
            </a:r>
            <a:r>
              <a:rPr lang="ru-RU" sz="3600" dirty="0">
                <a:solidFill>
                  <a:schemeClr val="bg1"/>
                </a:solidFill>
              </a:rPr>
              <a:t> з проектом</a:t>
            </a:r>
            <a:br>
              <a:rPr lang="ru-RU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https://github.com/ToxicManCloud/Kyrsuch</a:t>
            </a:r>
            <a:br>
              <a:rPr lang="ru-RU" sz="4400" dirty="0">
                <a:solidFill>
                  <a:schemeClr val="bg1"/>
                </a:solidFill>
              </a:rPr>
            </a:b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U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6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ECC7C7-9726-7061-6607-AC91019D1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C4898-347D-4296-8CD4-BF99C85F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Розширена</a:t>
            </a:r>
            <a:r>
              <a:rPr lang="ru-RU" dirty="0">
                <a:solidFill>
                  <a:schemeClr val="bg1"/>
                </a:solidFill>
              </a:rPr>
              <a:t> постановка </a:t>
            </a:r>
            <a:r>
              <a:rPr lang="ru-RU" dirty="0" err="1">
                <a:solidFill>
                  <a:schemeClr val="bg1"/>
                </a:solidFill>
              </a:rPr>
              <a:t>завдання</a:t>
            </a:r>
            <a:endParaRPr lang="ru-UA" dirty="0">
              <a:solidFill>
                <a:schemeClr val="bg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F965FC3-5AF7-77D7-FF35-3A9827094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3898" y="1624903"/>
            <a:ext cx="5531513" cy="4867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DF2D22-0BEF-A690-3541-7F17FD417A18}"/>
              </a:ext>
            </a:extLst>
          </p:cNvPr>
          <p:cNvSpPr txBox="1"/>
          <p:nvPr/>
        </p:nvSpPr>
        <p:spPr>
          <a:xfrm>
            <a:off x="313341" y="1738920"/>
            <a:ext cx="5782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схема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DBE3A-EB84-1C06-2131-895B6AF1A4D7}"/>
              </a:ext>
            </a:extLst>
          </p:cNvPr>
          <p:cNvSpPr txBox="1"/>
          <p:nvPr/>
        </p:nvSpPr>
        <p:spPr>
          <a:xfrm>
            <a:off x="313341" y="3939505"/>
            <a:ext cx="5494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ru-RU" sz="2400" dirty="0" err="1">
                <a:solidFill>
                  <a:schemeClr val="bg1"/>
                </a:solidFill>
              </a:rPr>
              <a:t>схемі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зображено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повну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логіку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роботи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додатку</a:t>
            </a:r>
            <a:r>
              <a:rPr lang="ru-RU" sz="2400" dirty="0">
                <a:solidFill>
                  <a:schemeClr val="bg1"/>
                </a:solidFill>
              </a:rPr>
              <a:t> з моменту запуску.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D82F76F-B13D-1472-5B52-6C57B64FC0C7}"/>
              </a:ext>
            </a:extLst>
          </p:cNvPr>
          <p:cNvCxnSpPr/>
          <p:nvPr/>
        </p:nvCxnSpPr>
        <p:spPr>
          <a:xfrm>
            <a:off x="0" y="1237785"/>
            <a:ext cx="12189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6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9DE561-EF37-046B-1BD0-2DDCAE622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0EFEB-CBF6-BA15-D29A-33803F10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1" y="365125"/>
            <a:ext cx="10983950" cy="437763"/>
          </a:xfrm>
        </p:spPr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Аналіз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технічного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завдання</a:t>
            </a:r>
            <a:endParaRPr lang="ru-UA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D3A36-6AF1-95FD-905F-A7B1F39F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6" y="1332801"/>
            <a:ext cx="11907644" cy="962180"/>
          </a:xfrm>
        </p:spPr>
        <p:txBody>
          <a:bodyPr/>
          <a:lstStyle/>
          <a:p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Дана курсова робота є командним </a:t>
            </a:r>
            <a:r>
              <a:rPr lang="uk-UA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проєктом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над яким працювали Гур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єв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Дмитро та Ляпко Анастасія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E00EC-827E-B09A-BA55-5D1B1601096A}"/>
              </a:ext>
            </a:extLst>
          </p:cNvPr>
          <p:cNvSpPr txBox="1"/>
          <p:nvPr/>
        </p:nvSpPr>
        <p:spPr>
          <a:xfrm>
            <a:off x="546411" y="2854712"/>
            <a:ext cx="54417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єв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Дмитро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відповідальним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написання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C# коду,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задає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логіку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робота з файлами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логічних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 та моделей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алгоритмів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коді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46CD3-2DC5-5860-6915-A695EAD40CFF}"/>
              </a:ext>
            </a:extLst>
          </p:cNvPr>
          <p:cNvSpPr txBox="1"/>
          <p:nvPr/>
        </p:nvSpPr>
        <p:spPr>
          <a:xfrm>
            <a:off x="546411" y="4728609"/>
            <a:ext cx="554958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Ляпко Анастасія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відповідає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розробку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графічного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зокрема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написання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розмітки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сторінок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елементами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стилів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всього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додатку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спрямованих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приємного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візуального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сприйняття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користувачем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69482D6-2B8B-6A12-3A72-2BCDFD9EE4C4}"/>
              </a:ext>
            </a:extLst>
          </p:cNvPr>
          <p:cNvCxnSpPr/>
          <p:nvPr/>
        </p:nvCxnSpPr>
        <p:spPr>
          <a:xfrm>
            <a:off x="-192360" y="2397512"/>
            <a:ext cx="121920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6487A78E-8949-0D78-9A41-B801E947A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72411"/>
              </p:ext>
            </p:extLst>
          </p:nvPr>
        </p:nvGraphicFramePr>
        <p:xfrm>
          <a:off x="5809419" y="2525078"/>
          <a:ext cx="6559296" cy="405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228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CB1431-635B-1757-E68E-9735D427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2DD9C-0D14-BE40-FA55-663DB554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42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Структура </a:t>
            </a:r>
            <a:r>
              <a:rPr lang="ru-RU" b="1" dirty="0" err="1">
                <a:solidFill>
                  <a:schemeClr val="bg1"/>
                </a:solidFill>
              </a:rPr>
              <a:t>програмного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забезпечення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7C1090C-66B1-EFBC-7576-70E3A8B79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5638" y="1328862"/>
            <a:ext cx="2453267" cy="529428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E18A3A-5675-4655-2B39-9EDC517E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39" y="1800922"/>
            <a:ext cx="3413439" cy="3256156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61AEB1A-3A99-7169-5DA9-77C6772BF5E4}"/>
              </a:ext>
            </a:extLst>
          </p:cNvPr>
          <p:cNvCxnSpPr>
            <a:cxnSpLocks/>
          </p:cNvCxnSpPr>
          <p:nvPr/>
        </p:nvCxnSpPr>
        <p:spPr>
          <a:xfrm flipV="1">
            <a:off x="0" y="1094008"/>
            <a:ext cx="12192000" cy="3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8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D233BC-F759-2ED0-B441-C253E9526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78A06-C642-6249-8D31-6529D3B7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1080"/>
          </a:xfrm>
        </p:spPr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Інтерфейс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98D9EEF-2809-D89E-119C-22BCDE4DE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108" y="1253331"/>
            <a:ext cx="2899991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6587CE-DB51-A5F6-2CF0-0505FC2D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36" y="1243563"/>
            <a:ext cx="2899992" cy="43611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729680-CE46-4BA8-95C2-755869B3E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538" y="365126"/>
            <a:ext cx="2796262" cy="5258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E75411-63D2-6F0E-D905-ECBACD19735E}"/>
              </a:ext>
            </a:extLst>
          </p:cNvPr>
          <p:cNvSpPr txBox="1"/>
          <p:nvPr/>
        </p:nvSpPr>
        <p:spPr>
          <a:xfrm>
            <a:off x="4416136" y="5857360"/>
            <a:ext cx="289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Повідомлення</a:t>
            </a:r>
            <a:r>
              <a:rPr lang="ru-RU" dirty="0">
                <a:solidFill>
                  <a:schemeClr val="bg1"/>
                </a:solidFill>
              </a:rPr>
              <a:t> про </a:t>
            </a:r>
            <a:r>
              <a:rPr lang="ru-RU" dirty="0" err="1">
                <a:solidFill>
                  <a:schemeClr val="bg1"/>
                </a:solidFill>
              </a:rPr>
              <a:t>помилку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E7683-F96C-93DA-FA14-0B14BF113AE4}"/>
              </a:ext>
            </a:extLst>
          </p:cNvPr>
          <p:cNvSpPr txBox="1"/>
          <p:nvPr/>
        </p:nvSpPr>
        <p:spPr>
          <a:xfrm>
            <a:off x="9087820" y="5857360"/>
            <a:ext cx="62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Вікно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реєстрації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1F2B3-41C9-4DE7-C5F4-F3D2C4B0B15F}"/>
              </a:ext>
            </a:extLst>
          </p:cNvPr>
          <p:cNvSpPr txBox="1"/>
          <p:nvPr/>
        </p:nvSpPr>
        <p:spPr>
          <a:xfrm>
            <a:off x="571753" y="5857360"/>
            <a:ext cx="768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Головне </a:t>
            </a:r>
            <a:r>
              <a:rPr lang="ru-RU" dirty="0" err="1">
                <a:solidFill>
                  <a:schemeClr val="bg1"/>
                </a:solidFill>
              </a:rPr>
              <a:t>вікно</a:t>
            </a:r>
            <a:r>
              <a:rPr lang="ru-RU" dirty="0">
                <a:solidFill>
                  <a:schemeClr val="bg1"/>
                </a:solidFill>
              </a:rPr>
              <a:t> ( в</a:t>
            </a:r>
            <a:r>
              <a:rPr lang="uk-UA" dirty="0" err="1">
                <a:solidFill>
                  <a:schemeClr val="bg1"/>
                </a:solidFill>
              </a:rPr>
              <a:t>ікно</a:t>
            </a:r>
            <a:r>
              <a:rPr lang="uk-UA" dirty="0">
                <a:solidFill>
                  <a:schemeClr val="bg1"/>
                </a:solidFill>
              </a:rPr>
              <a:t> авторизації)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07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7C985C-EF1E-E32A-9969-EFB492207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C6E70-6319-1E3E-3924-779BC224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bg1"/>
                </a:solidFill>
              </a:rPr>
              <a:t>Інтерфейс</a:t>
            </a:r>
            <a:endParaRPr lang="ru-UA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5BC8E6-2FC0-F4B0-365C-5FD9BDC18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9118" y="624468"/>
            <a:ext cx="2605350" cy="4823684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333FF13-B0E2-6625-E250-B0580904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9" y="1795346"/>
            <a:ext cx="4139147" cy="35838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D5BB17-9DA2-B955-945B-EFAEC948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583" y="1760892"/>
            <a:ext cx="4386604" cy="3652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57631E-66EF-DC7E-C73A-A749889AFB55}"/>
              </a:ext>
            </a:extLst>
          </p:cNvPr>
          <p:cNvSpPr txBox="1"/>
          <p:nvPr/>
        </p:nvSpPr>
        <p:spPr>
          <a:xfrm>
            <a:off x="838200" y="5564624"/>
            <a:ext cx="3399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Вікно</a:t>
            </a:r>
            <a:r>
              <a:rPr lang="ru-RU" b="1" dirty="0">
                <a:solidFill>
                  <a:schemeClr val="bg1"/>
                </a:solidFill>
              </a:rPr>
              <a:t> з </a:t>
            </a:r>
            <a:r>
              <a:rPr lang="ru-RU" b="1" dirty="0" err="1">
                <a:solidFill>
                  <a:schemeClr val="bg1"/>
                </a:solidFill>
              </a:rPr>
              <a:t>особистою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інформацією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користувача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0CD0E-1A2C-20AE-2ED4-5CC78577EE6A}"/>
              </a:ext>
            </a:extLst>
          </p:cNvPr>
          <p:cNvSpPr txBox="1"/>
          <p:nvPr/>
        </p:nvSpPr>
        <p:spPr>
          <a:xfrm>
            <a:off x="5184248" y="5569710"/>
            <a:ext cx="3849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Вікно</a:t>
            </a:r>
            <a:r>
              <a:rPr lang="ru-RU" b="1" dirty="0">
                <a:solidFill>
                  <a:schemeClr val="bg1"/>
                </a:solidFill>
              </a:rPr>
              <a:t> з </a:t>
            </a:r>
            <a:r>
              <a:rPr lang="ru-RU" b="1" dirty="0" err="1">
                <a:solidFill>
                  <a:schemeClr val="bg1"/>
                </a:solidFill>
              </a:rPr>
              <a:t>особистою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інформацією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користувача</a:t>
            </a:r>
            <a:r>
              <a:rPr lang="ru-RU" b="1" dirty="0">
                <a:solidFill>
                  <a:schemeClr val="bg1"/>
                </a:solidFill>
              </a:rPr>
              <a:t> ( при </a:t>
            </a:r>
            <a:r>
              <a:rPr lang="ru-RU" b="1" dirty="0" err="1">
                <a:solidFill>
                  <a:schemeClr val="bg1"/>
                </a:solidFill>
              </a:rPr>
              <a:t>натискані</a:t>
            </a:r>
            <a:r>
              <a:rPr lang="ru-RU" b="1" dirty="0">
                <a:solidFill>
                  <a:schemeClr val="bg1"/>
                </a:solidFill>
              </a:rPr>
              <a:t> кнопки </a:t>
            </a:r>
            <a:r>
              <a:rPr lang="en-US" b="1" dirty="0">
                <a:solidFill>
                  <a:schemeClr val="bg1"/>
                </a:solidFill>
              </a:rPr>
              <a:t>“ </a:t>
            </a:r>
            <a:r>
              <a:rPr lang="uk-UA" b="1" dirty="0">
                <a:solidFill>
                  <a:schemeClr val="bg1"/>
                </a:solidFill>
              </a:rPr>
              <a:t>Змінити дані</a:t>
            </a:r>
            <a:r>
              <a:rPr lang="en-US" b="1" dirty="0">
                <a:solidFill>
                  <a:schemeClr val="bg1"/>
                </a:solidFill>
              </a:rPr>
              <a:t>” )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71CEA-FD7E-DA2E-A80B-FFA51E1C1FAF}"/>
              </a:ext>
            </a:extLst>
          </p:cNvPr>
          <p:cNvSpPr txBox="1"/>
          <p:nvPr/>
        </p:nvSpPr>
        <p:spPr>
          <a:xfrm>
            <a:off x="9569766" y="5587201"/>
            <a:ext cx="286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Вікно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реєстрації</a:t>
            </a:r>
            <a:r>
              <a:rPr lang="ru-RU" dirty="0">
                <a:solidFill>
                  <a:schemeClr val="bg1"/>
                </a:solidFill>
              </a:rPr>
              <a:t> через</a:t>
            </a:r>
            <a:r>
              <a:rPr lang="en-US" dirty="0">
                <a:solidFill>
                  <a:schemeClr val="bg1"/>
                </a:solidFill>
              </a:rPr>
              <a:t> Google</a:t>
            </a:r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83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177A08-1CCD-D44C-CB73-3E384416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386CF-64F6-915E-8CDD-E44A4359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358"/>
          </a:xfrm>
        </p:spPr>
        <p:txBody>
          <a:bodyPr/>
          <a:lstStyle/>
          <a:p>
            <a:r>
              <a:rPr lang="uk-UA" b="1" dirty="0">
                <a:solidFill>
                  <a:schemeClr val="bg1"/>
                </a:solidFill>
              </a:rPr>
              <a:t>Інтерфейс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28AE70-0E9C-A9D8-C314-B65DC43A4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664" y="2213224"/>
            <a:ext cx="3370599" cy="314221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3405F7-53CE-D5C3-5D29-437EE3C1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591" y="825190"/>
            <a:ext cx="3278227" cy="45302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3AEA03-F54B-F75A-B356-7369101CC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462" y="2213224"/>
            <a:ext cx="4687930" cy="3142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8279D8-C746-F5E4-A34B-8500D335CC09}"/>
              </a:ext>
            </a:extLst>
          </p:cNvPr>
          <p:cNvSpPr txBox="1"/>
          <p:nvPr/>
        </p:nvSpPr>
        <p:spPr>
          <a:xfrm>
            <a:off x="838200" y="5528500"/>
            <a:ext cx="2525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Вікно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адміністратора</a:t>
            </a:r>
            <a:r>
              <a:rPr lang="ru-RU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AAC6B-8F83-7073-E4DF-89C4740A4973}"/>
              </a:ext>
            </a:extLst>
          </p:cNvPr>
          <p:cNvSpPr txBox="1"/>
          <p:nvPr/>
        </p:nvSpPr>
        <p:spPr>
          <a:xfrm>
            <a:off x="9233593" y="5574666"/>
            <a:ext cx="2408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Вікно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адміністратора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( список </a:t>
            </a:r>
            <a:r>
              <a:rPr lang="ru-RU" dirty="0" err="1">
                <a:solidFill>
                  <a:schemeClr val="bg1"/>
                </a:solidFill>
              </a:rPr>
              <a:t>користувачів</a:t>
            </a:r>
            <a:r>
              <a:rPr lang="ru-RU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04A42-0149-49E3-65E5-A9CD0C560462}"/>
              </a:ext>
            </a:extLst>
          </p:cNvPr>
          <p:cNvSpPr txBox="1"/>
          <p:nvPr/>
        </p:nvSpPr>
        <p:spPr>
          <a:xfrm>
            <a:off x="4728501" y="5528500"/>
            <a:ext cx="252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Вікно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адміністратора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</a:rPr>
              <a:t>( для </a:t>
            </a:r>
            <a:r>
              <a:rPr lang="ru-RU" dirty="0" err="1">
                <a:solidFill>
                  <a:schemeClr val="bg1"/>
                </a:solidFill>
              </a:rPr>
              <a:t>редагування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міст</a:t>
            </a:r>
            <a:r>
              <a:rPr lang="ru-RU" dirty="0">
                <a:solidFill>
                  <a:schemeClr val="bg1"/>
                </a:solidFill>
              </a:rPr>
              <a:t> ) </a:t>
            </a:r>
            <a:endParaRPr lang="ru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4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94868-F801-D789-CF68-879D6ED6E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09" y="0"/>
            <a:ext cx="1228121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0D26B-77D7-8656-D6A8-9A4CDE62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12" y="2606520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BACKEND. </a:t>
            </a:r>
            <a:r>
              <a:rPr lang="ru-RU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</a:t>
            </a:r>
            <a:r>
              <a:rPr lang="uk-UA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069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791</Words>
  <Application>Microsoft Office PowerPoint</Application>
  <PresentationFormat>Широкоэкранный</PresentationFormat>
  <Paragraphs>89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ПРЕЗЕНТАЦІЯ ДО КУРСОВОГО ПРОЄКТУ   з дисципліни  «Сучасні мови об’єктно-орієнтованого програмування»   на тему Розробка WPF додатку « Бюро знайомств »    Студентів  2  курсу  КН–23–1  групи  Ступінь вищої освіти   «Бакалавр»  Спеціальність 122 – «Комп’ютерні науки»  Освітньо-професійна програма   «Комп’ютерні науки»    Ляпко А.І та Гур’єв  Д.П  Керівник старший викладач кафедри АІС Бельська В. Ю. </vt:lpstr>
      <vt:lpstr>Розширена постановка завдання</vt:lpstr>
      <vt:lpstr>Розширена постановка завдання</vt:lpstr>
      <vt:lpstr>Аналіз технічного завдання</vt:lpstr>
      <vt:lpstr>Структура програмного забезпечення</vt:lpstr>
      <vt:lpstr>Інтерфейс</vt:lpstr>
      <vt:lpstr>Інтерфейс</vt:lpstr>
      <vt:lpstr>Інтерфейс</vt:lpstr>
      <vt:lpstr>BACKEND. Деталі </vt:lpstr>
      <vt:lpstr>Чому MVVM у WPF? </vt:lpstr>
      <vt:lpstr>Переваги MVVM: </vt:lpstr>
      <vt:lpstr>Використані класи :</vt:lpstr>
      <vt:lpstr>Використані класи :</vt:lpstr>
      <vt:lpstr>АВТОРИЗАЦІЯ</vt:lpstr>
      <vt:lpstr>АВТОРИЗАЦІЯ  За ДОПОМОГОЮ JSON WEB TOKEN </vt:lpstr>
      <vt:lpstr>FRONTEND  ДОКЛАДНО</vt:lpstr>
      <vt:lpstr>Чому саме WPF ?</vt:lpstr>
      <vt:lpstr>Чому саме View ?</vt:lpstr>
      <vt:lpstr>Структура ФРОНТ-ЕНДУ </vt:lpstr>
      <vt:lpstr>Основні елементи управління</vt:lpstr>
      <vt:lpstr>Презентация PowerPoint</vt:lpstr>
      <vt:lpstr>Презентация PowerPoint</vt:lpstr>
      <vt:lpstr>Дякую за увагу !   Посилання до GitHub репозиторія з проектом https://github.com/ToxicManCloud/Kyrsuch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ДО КУРСОВОГО ПРОЄКТУ   з дисципліни  «Сучасні мови об’єктно-орієнтованого програмування»   на тему Розробка WPF додатку « Бюро знайомств »    Студентів  2  курсу  КН–22–2  групи  Ступінь вищої освіти   «Бакалавр»  Спеціальність 122 – «Комп’ютерні науки»  Освітньо-професійна програма   «Комп’ютерні науки»    Ляпко А.І та Гур’єв  Д.П  Керівник старший викладач кафедри АІС Бельська В. Ю.</dc:title>
  <dc:creator>nastia liapko</dc:creator>
  <cp:lastModifiedBy>nastia liapko</cp:lastModifiedBy>
  <cp:revision>3</cp:revision>
  <dcterms:created xsi:type="dcterms:W3CDTF">2024-12-05T23:38:22Z</dcterms:created>
  <dcterms:modified xsi:type="dcterms:W3CDTF">2024-12-07T09:29:16Z</dcterms:modified>
</cp:coreProperties>
</file>